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4"/>
  </p:notesMasterIdLst>
  <p:sldIdLst>
    <p:sldId id="257" r:id="rId3"/>
    <p:sldId id="290" r:id="rId4"/>
    <p:sldId id="289" r:id="rId5"/>
    <p:sldId id="291" r:id="rId6"/>
    <p:sldId id="292" r:id="rId7"/>
    <p:sldId id="258" r:id="rId8"/>
    <p:sldId id="268" r:id="rId9"/>
    <p:sldId id="261" r:id="rId10"/>
    <p:sldId id="262" r:id="rId11"/>
    <p:sldId id="260" r:id="rId12"/>
    <p:sldId id="263" r:id="rId13"/>
    <p:sldId id="296" r:id="rId14"/>
    <p:sldId id="297" r:id="rId15"/>
    <p:sldId id="264" r:id="rId16"/>
    <p:sldId id="265" r:id="rId17"/>
    <p:sldId id="266" r:id="rId18"/>
    <p:sldId id="267" r:id="rId19"/>
    <p:sldId id="279" r:id="rId20"/>
    <p:sldId id="280" r:id="rId21"/>
    <p:sldId id="286" r:id="rId22"/>
    <p:sldId id="285" r:id="rId23"/>
    <p:sldId id="281" r:id="rId24"/>
    <p:sldId id="282" r:id="rId25"/>
    <p:sldId id="284" r:id="rId26"/>
    <p:sldId id="283" r:id="rId27"/>
    <p:sldId id="270" r:id="rId28"/>
    <p:sldId id="293" r:id="rId29"/>
    <p:sldId id="294" r:id="rId30"/>
    <p:sldId id="295" r:id="rId31"/>
    <p:sldId id="272"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6" autoAdjust="0"/>
    <p:restoredTop sz="85272" autoAdjust="0"/>
  </p:normalViewPr>
  <p:slideViewPr>
    <p:cSldViewPr snapToGrid="0">
      <p:cViewPr>
        <p:scale>
          <a:sx n="78" d="100"/>
          <a:sy n="78" d="100"/>
        </p:scale>
        <p:origin x="1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61F7-0EE0-4AE8-87A5-155DAC9447DC}" type="datetimeFigureOut">
              <a:rPr lang="en-GB" smtClean="0"/>
              <a:t>09/12/2015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86CC7-F3C7-4D0E-8738-594D056B3029}" type="slidenum">
              <a:rPr lang="en-GB" smtClean="0"/>
              <a:t>‹#›</a:t>
            </a:fld>
            <a:endParaRPr lang="en-GB"/>
          </a:p>
        </p:txBody>
      </p:sp>
    </p:spTree>
    <p:extLst>
      <p:ext uri="{BB962C8B-B14F-4D97-AF65-F5344CB8AC3E}">
        <p14:creationId xmlns:p14="http://schemas.microsoft.com/office/powerpoint/2010/main" val="260581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3091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elegance of the solution is in its simplicity – something that has been lacking in the machine learning space</a:t>
            </a:r>
          </a:p>
          <a:p>
            <a:endParaRPr lang="en-US" baseline="0" dirty="0" smtClean="0"/>
          </a:p>
          <a:p>
            <a:r>
              <a:rPr lang="en-US" baseline="0" dirty="0" smtClean="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smtClean="0"/>
              <a:t>where we’re offering R, Python and SQLite as first class citizens in addition to our world-class Microsoft algorithms. </a:t>
            </a:r>
          </a:p>
          <a:p>
            <a:endParaRPr lang="en-US" baseline="0" dirty="0" smtClean="0"/>
          </a:p>
          <a:p>
            <a:r>
              <a:rPr lang="en-US" baseline="0" dirty="0" smtClean="0"/>
              <a:t>The second issue – and often the primary one – is putting finished work into production in a way others can use. Client devices, websites, mobile applications, excel spreadsheets you name it anything that supports HTTP requests.</a:t>
            </a:r>
          </a:p>
          <a:p>
            <a:r>
              <a:rPr lang="en-US" baseline="0" dirty="0" smtClean="0"/>
              <a:t>We’ve heard from many data scientists that they model in R on a Linux stack but then have to hand over their work to developers who need to translate that into another language to actually make it work. </a:t>
            </a:r>
          </a:p>
          <a:p>
            <a:r>
              <a:rPr lang="en-US" baseline="0" dirty="0" smtClean="0"/>
              <a:t>This time consuming and unnecessary process has been eliminated with our system, as the model is with a click transformed into a web service end-point that can run over any data, anywhere and connect to any solution or client. </a:t>
            </a:r>
          </a:p>
          <a:p>
            <a:endParaRPr lang="en-US" baseline="0" dirty="0" smtClean="0"/>
          </a:p>
          <a:p>
            <a:r>
              <a:rPr lang="en-US" baseline="0" dirty="0" smtClean="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0458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
            </a:r>
            <a:br>
              <a:rPr lang="en-US" dirty="0" smtClean="0"/>
            </a:b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766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1161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55103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14</a:t>
            </a:fld>
            <a:endParaRPr lang="en-GB"/>
          </a:p>
        </p:txBody>
      </p:sp>
    </p:spTree>
    <p:extLst>
      <p:ext uri="{BB962C8B-B14F-4D97-AF65-F5344CB8AC3E}">
        <p14:creationId xmlns:p14="http://schemas.microsoft.com/office/powerpoint/2010/main" val="1008891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37843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16</a:t>
            </a:fld>
            <a:endParaRPr lang="en-GB"/>
          </a:p>
        </p:txBody>
      </p:sp>
    </p:spTree>
    <p:extLst>
      <p:ext uri="{BB962C8B-B14F-4D97-AF65-F5344CB8AC3E}">
        <p14:creationId xmlns:p14="http://schemas.microsoft.com/office/powerpoint/2010/main" val="664128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3013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18</a:t>
            </a:fld>
            <a:endParaRPr lang="en-GB"/>
          </a:p>
        </p:txBody>
      </p:sp>
    </p:spTree>
    <p:extLst>
      <p:ext uri="{BB962C8B-B14F-4D97-AF65-F5344CB8AC3E}">
        <p14:creationId xmlns:p14="http://schemas.microsoft.com/office/powerpoint/2010/main" val="36004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19</a:t>
            </a:fld>
            <a:endParaRPr lang="en-GB"/>
          </a:p>
        </p:txBody>
      </p:sp>
    </p:spTree>
    <p:extLst>
      <p:ext uri="{BB962C8B-B14F-4D97-AF65-F5344CB8AC3E}">
        <p14:creationId xmlns:p14="http://schemas.microsoft.com/office/powerpoint/2010/main" val="1965134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46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20</a:t>
            </a:fld>
            <a:endParaRPr lang="en-GB"/>
          </a:p>
        </p:txBody>
      </p:sp>
    </p:spTree>
    <p:extLst>
      <p:ext uri="{BB962C8B-B14F-4D97-AF65-F5344CB8AC3E}">
        <p14:creationId xmlns:p14="http://schemas.microsoft.com/office/powerpoint/2010/main" val="1273859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21</a:t>
            </a:fld>
            <a:endParaRPr lang="en-GB"/>
          </a:p>
        </p:txBody>
      </p:sp>
    </p:spTree>
    <p:extLst>
      <p:ext uri="{BB962C8B-B14F-4D97-AF65-F5344CB8AC3E}">
        <p14:creationId xmlns:p14="http://schemas.microsoft.com/office/powerpoint/2010/main" val="814973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641246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A690B-E4DE-4A20-BF88-3E376FAD4049}" type="slidenum">
              <a:rPr lang="en-GB" smtClean="0"/>
              <a:t>24</a:t>
            </a:fld>
            <a:endParaRPr lang="en-GB"/>
          </a:p>
        </p:txBody>
      </p:sp>
    </p:spTree>
    <p:extLst>
      <p:ext uri="{BB962C8B-B14F-4D97-AF65-F5344CB8AC3E}">
        <p14:creationId xmlns:p14="http://schemas.microsoft.com/office/powerpoint/2010/main" val="2167253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5883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69579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0EE05E5-D1C6-44BD-BCE0-C8BED768B14A}" type="datetime1">
              <a:rPr lang="en-US" smtClean="0">
                <a:solidFill>
                  <a:prstClr val="black"/>
                </a:solidFill>
              </a:rPr>
              <a:pPr/>
              <a:t>12/9/2015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0134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30</a:t>
            </a:fld>
            <a:endParaRPr lang="en-GB">
              <a:solidFill>
                <a:prstClr val="black"/>
              </a:solidFill>
            </a:endParaRPr>
          </a:p>
        </p:txBody>
      </p:sp>
    </p:spTree>
    <p:extLst>
      <p:ext uri="{BB962C8B-B14F-4D97-AF65-F5344CB8AC3E}">
        <p14:creationId xmlns:p14="http://schemas.microsoft.com/office/powerpoint/2010/main" val="2687966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31</a:t>
            </a:fld>
            <a:endParaRPr lang="en-GB">
              <a:solidFill>
                <a:prstClr val="black"/>
              </a:solidFill>
            </a:endParaRPr>
          </a:p>
        </p:txBody>
      </p:sp>
    </p:spTree>
    <p:extLst>
      <p:ext uri="{BB962C8B-B14F-4D97-AF65-F5344CB8AC3E}">
        <p14:creationId xmlns:p14="http://schemas.microsoft.com/office/powerpoint/2010/main" val="207896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Worldwide Partner Conference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12/9/2015 9:18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143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12/9/2015 9:18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6910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11668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192285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err="1"/>
              <a:t/>
            </a:r>
            <a:br>
              <a:rPr lang="en-GB" dirty="0" err="1"/>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141201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77406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9253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19185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46021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0848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727415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709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94174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8539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279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0041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3672077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07330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2651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9851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32794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5466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96982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18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015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6586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76414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81921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831840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09/12/2015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987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853226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477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240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074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32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52259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5968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36908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821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smtClean="0"/>
              <a:t>Click to edit Master title style</a:t>
            </a:r>
            <a:endParaRPr lang="en-US" dirty="0"/>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758469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03266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09/12/2015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058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09/12/2015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6744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09/12/2015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3404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6797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09/12/2015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00698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09/12/2015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422892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93629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ykatenicho/DataCultureSeries"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mykatenicho/DataCultureSerie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blogs.technet.com/b/machinelearning/archive/2015/07/24/introducing-jupyter-notebooks-in-azure-ml-studio.aspx"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retrain-models-programmatically/"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www.projectoxford.ai/"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tmp"/></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tmp"/><Relationship Id="rId7" Type="http://schemas.openxmlformats.org/officeDocument/2006/relationships/image" Target="../media/image44.png"/><Relationship Id="rId2" Type="http://schemas.openxmlformats.org/officeDocument/2006/relationships/image" Target="../media/image41.tmp"/><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8.tmp"/><Relationship Id="rId4" Type="http://schemas.openxmlformats.org/officeDocument/2006/relationships/image" Target="../media/image40.tmp"/><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hyperlink" Target="http://blogs.technet.com/b/machinelearning/" TargetMode="Externa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aka.ms/iotinnovators"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hyperlink" Target="https://azureinfo.microsoft.com/BigDataAdvancedAnalyticsWebinars.html" TargetMode="External"/><Relationship Id="rId3" Type="http://schemas.openxmlformats.org/officeDocument/2006/relationships/image" Target="../media/image12.png"/><Relationship Id="rId7" Type="http://schemas.openxmlformats.org/officeDocument/2006/relationships/hyperlink" Target="http://azure.microsoft.com/en-us/documentation/articles/machine-learning-retrain-models-programmatically/"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channel9.msdn.com/Search?term=Azure%20Machine%20Learning#ch9Search&amp;lang-en=en" TargetMode="External"/><Relationship Id="rId11" Type="http://schemas.openxmlformats.org/officeDocument/2006/relationships/hyperlink" Target="https://azure.microsoft.com/en-us/documentation/articles/machine-learning-excel-add-in-for-web-services/" TargetMode="External"/><Relationship Id="rId5" Type="http://schemas.openxmlformats.org/officeDocument/2006/relationships/hyperlink" Target="https://azure.microsoft.com/en-us/documentation/services/machine-learning/" TargetMode="External"/><Relationship Id="rId10" Type="http://schemas.openxmlformats.org/officeDocument/2006/relationships/hyperlink" Target="http://blogs.technet.com/b/machinelearning/archive/2015/07/24/introducing-jupyter-notebooks-in-azure-ml-studio.aspx" TargetMode="External"/><Relationship Id="rId4" Type="http://schemas.openxmlformats.org/officeDocument/2006/relationships/hyperlink" Target="http://download.microsoft.com/download/A/6/1/A613E11E-8F9C-424A-B99D-65344785C288/microsoft-machine-learning-algorithm-cheat-sheet-v6.pdf" TargetMode="External"/><Relationship Id="rId9" Type="http://schemas.openxmlformats.org/officeDocument/2006/relationships/hyperlink" Target="http://blogs.technet.com/b/machinelearnin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21" y="334925"/>
            <a:ext cx="12208042" cy="6188150"/>
          </a:xfrm>
          <a:prstGeom prst="rect">
            <a:avLst/>
          </a:prstGeom>
        </p:spPr>
      </p:pic>
      <p:sp>
        <p:nvSpPr>
          <p:cNvPr id="5" name="Text Placeholder 4"/>
          <p:cNvSpPr>
            <a:spLocks noGrp="1"/>
          </p:cNvSpPr>
          <p:nvPr>
            <p:ph type="body" sz="quarter" idx="12"/>
          </p:nvPr>
        </p:nvSpPr>
        <p:spPr>
          <a:xfrm>
            <a:off x="1" y="4227210"/>
            <a:ext cx="8299937" cy="1794661"/>
          </a:xfrm>
          <a:solidFill>
            <a:srgbClr val="00A4EF"/>
          </a:solidFill>
        </p:spPr>
        <p:txBody>
          <a:bodyPr/>
          <a:lstStyle/>
          <a:p>
            <a:r>
              <a:rPr lang="en-US" sz="2800" dirty="0" smtClean="0">
                <a:solidFill>
                  <a:schemeClr val="bg1"/>
                </a:solidFill>
                <a:latin typeface="Segoe UI Light" panose="020B0502040204020203" pitchFamily="34" charset="0"/>
                <a:cs typeface="Segoe UI Light" panose="020B0502040204020203" pitchFamily="34" charset="0"/>
              </a:rPr>
              <a:t>Bianca Furtuna @</a:t>
            </a:r>
            <a:r>
              <a:rPr lang="en-US" sz="2800" dirty="0" err="1" smtClean="0">
                <a:solidFill>
                  <a:schemeClr val="bg1"/>
                </a:solidFill>
                <a:latin typeface="Segoe UI Light" panose="020B0502040204020203" pitchFamily="34" charset="0"/>
                <a:cs typeface="Segoe UI Light" panose="020B0502040204020203" pitchFamily="34" charset="0"/>
              </a:rPr>
              <a:t>Fur_Bi</a:t>
            </a:r>
            <a:endParaRPr lang="en-US" sz="2800" dirty="0" smtClean="0">
              <a:solidFill>
                <a:schemeClr val="bg1"/>
              </a:solidFill>
              <a:latin typeface="Segoe UI Light" panose="020B0502040204020203" pitchFamily="34" charset="0"/>
              <a:cs typeface="Segoe UI Light" panose="020B0502040204020203" pitchFamily="34" charset="0"/>
            </a:endParaRPr>
          </a:p>
          <a:p>
            <a:r>
              <a:rPr lang="en-US" sz="2800" dirty="0" smtClean="0">
                <a:solidFill>
                  <a:schemeClr val="bg1"/>
                </a:solidFill>
                <a:latin typeface="Segoe UI Light" panose="020B0502040204020203" pitchFamily="34" charset="0"/>
                <a:cs typeface="Segoe UI Light" panose="020B0502040204020203" pitchFamily="34" charset="0"/>
              </a:rPr>
              <a:t>Technical Evangelist</a:t>
            </a:r>
          </a:p>
          <a:p>
            <a:r>
              <a:rPr lang="en-US" sz="2800" dirty="0" smtClean="0">
                <a:solidFill>
                  <a:schemeClr val="bg1"/>
                </a:solidFill>
                <a:latin typeface="Segoe UI Light" panose="020B0502040204020203" pitchFamily="34" charset="0"/>
                <a:cs typeface="Segoe UI Light" panose="020B0502040204020203" pitchFamily="34" charset="0"/>
              </a:rPr>
              <a:t>Microsoft</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a:xfrm>
            <a:off x="0" y="2163504"/>
            <a:ext cx="8299938" cy="2095610"/>
          </a:xfrm>
          <a:solidFill>
            <a:srgbClr val="00A4EF"/>
          </a:solidFill>
        </p:spPr>
        <p:txBody>
          <a:bodyPr anchor="ctr"/>
          <a:lstStyle/>
          <a:p>
            <a:r>
              <a:rPr lang="en-US" dirty="0" smtClean="0">
                <a:solidFill>
                  <a:schemeClr val="bg1"/>
                </a:solidFill>
                <a:latin typeface="Segoe UI Light" panose="020B0502040204020203" pitchFamily="34" charset="0"/>
                <a:cs typeface="Segoe UI Light" panose="020B0502040204020203" pitchFamily="34" charset="0"/>
              </a:rPr>
              <a:t>Microsoft </a:t>
            </a:r>
            <a:r>
              <a:rPr lang="en-US" dirty="0">
                <a:solidFill>
                  <a:schemeClr val="bg1"/>
                </a:solidFill>
                <a:latin typeface="Segoe UI Light" panose="020B0502040204020203" pitchFamily="34" charset="0"/>
                <a:cs typeface="Segoe UI Light" panose="020B0502040204020203" pitchFamily="34" charset="0"/>
              </a:rPr>
              <a:t>Azure </a:t>
            </a:r>
            <a:r>
              <a:rPr lang="en-US" dirty="0" smtClean="0">
                <a:solidFill>
                  <a:schemeClr val="bg1"/>
                </a:solidFill>
                <a:latin typeface="Segoe UI Light" panose="020B0502040204020203" pitchFamily="34" charset="0"/>
                <a:cs typeface="Segoe UI Light" panose="020B0502040204020203" pitchFamily="34" charset="0"/>
              </a:rPr>
              <a:t>Machine Learning</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6570878" y="4196900"/>
            <a:ext cx="1685569" cy="1807717"/>
          </a:xfrm>
          <a:prstGeom prst="rect">
            <a:avLst/>
          </a:prstGeom>
        </p:spPr>
      </p:pic>
    </p:spTree>
    <p:extLst>
      <p:ext uri="{BB962C8B-B14F-4D97-AF65-F5344CB8AC3E}">
        <p14:creationId xmlns:p14="http://schemas.microsoft.com/office/powerpoint/2010/main" val="99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Azure Machine Learning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t>
            </a: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and Tables</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a:t>
              </a:r>
              <a:r>
                <a:rPr lang="en-US" sz="1197" dirty="0" smtClean="0">
                  <a:gradFill>
                    <a:gsLst>
                      <a:gs pos="0">
                        <a:schemeClr val="bg1"/>
                      </a:gs>
                      <a:gs pos="100000">
                        <a:schemeClr val="bg1"/>
                      </a:gs>
                    </a:gsLst>
                    <a:lin ang="5400000" scaled="1"/>
                  </a:gradFill>
                </a:rPr>
                <a:t>marketplace</a:t>
              </a:r>
              <a:endParaRPr lang="en-US" sz="1197" dirty="0">
                <a:gradFill>
                  <a:gsLst>
                    <a:gs pos="0">
                      <a:schemeClr val="bg1"/>
                    </a:gs>
                    <a:gs pos="100000">
                      <a:schemeClr val="bg1"/>
                    </a:gs>
                  </a:gsLst>
                  <a:lin ang="5400000" scaled="1"/>
                </a:gradFill>
              </a:endParaRP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094394" y="4102580"/>
            <a:ext cx="206223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0" name="Straight Connector 199"/>
          <p:cNvCxnSpPr/>
          <p:nvPr/>
        </p:nvCxnSpPr>
        <p:spPr>
          <a:xfrm>
            <a:off x="3791134" y="4612665"/>
            <a:ext cx="2788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89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endParaRPr lang="en-US" sz="2000" dirty="0" smtClean="0">
              <a:latin typeface="Segoe UI Light" panose="020B0502040204020203" pitchFamily="34" charset="0"/>
              <a:cs typeface="Segoe UI Light" panose="020B0502040204020203" pitchFamily="34" charset="0"/>
            </a:endParaRP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Quickly </a:t>
            </a:r>
            <a:r>
              <a:rPr lang="en-US" sz="2000" dirty="0">
                <a:latin typeface="Segoe UI Light" panose="020B0502040204020203" pitchFamily="34" charset="0"/>
                <a:cs typeface="Segoe UI Light" panose="020B0502040204020203" pitchFamily="34" charset="0"/>
              </a:rPr>
              <a:t>deploy models as web </a:t>
            </a:r>
            <a:r>
              <a:rPr lang="en-US" sz="2000" dirty="0" smtClean="0">
                <a:latin typeface="Segoe UI Light" panose="020B0502040204020203" pitchFamily="34" charset="0"/>
                <a:cs typeface="Segoe UI Light" panose="020B0502040204020203" pitchFamily="34" charset="0"/>
              </a:rPr>
              <a:t>services</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Publish to a Gallery</a:t>
            </a:r>
            <a:endParaRPr lang="en-US" sz="2000" dirty="0">
              <a:latin typeface="Segoe UI Light" panose="020B0502040204020203" pitchFamily="34" charset="0"/>
              <a:cs typeface="Segoe UI Light" panose="020B0502040204020203" pitchFamily="34" charset="0"/>
            </a:endParaRPr>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Azure Machine Learning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67162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Azure Machine Learning Pricing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t>
            </a: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and Tables</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458668" y="1718207"/>
            <a:ext cx="11462088" cy="4889644"/>
          </a:xfrm>
          <a:prstGeom prst="rect">
            <a:avLst/>
          </a:prstGeom>
        </p:spPr>
      </p:pic>
    </p:spTree>
    <p:extLst>
      <p:ext uri="{BB962C8B-B14F-4D97-AF65-F5344CB8AC3E}">
        <p14:creationId xmlns:p14="http://schemas.microsoft.com/office/powerpoint/2010/main" val="2821246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Azure Machine Learning Pricing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t>
            </a: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and Tables</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435427" y="1771921"/>
            <a:ext cx="11321145" cy="3270895"/>
          </a:xfrm>
          <a:prstGeom prst="rect">
            <a:avLst/>
          </a:prstGeom>
        </p:spPr>
      </p:pic>
    </p:spTree>
    <p:extLst>
      <p:ext uri="{BB962C8B-B14F-4D97-AF65-F5344CB8AC3E}">
        <p14:creationId xmlns:p14="http://schemas.microsoft.com/office/powerpoint/2010/main" val="110624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Flight Delay Scenario</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Full Tutorial Document available on GitHub</a:t>
            </a:r>
          </a:p>
          <a:p>
            <a:pPr marL="0" indent="0">
              <a:buNone/>
            </a:pPr>
            <a:r>
              <a:rPr lang="en-GB" dirty="0">
                <a:hlinkClick r:id="rId3"/>
              </a:rPr>
              <a:t>https://</a:t>
            </a:r>
            <a:r>
              <a:rPr lang="en-GB" dirty="0" smtClean="0">
                <a:hlinkClick r:id="rId3"/>
              </a:rPr>
              <a:t>github.com/amykatenicho/DataCultureSeries</a:t>
            </a:r>
            <a:r>
              <a:rPr lang="en-GB" dirty="0" smtClean="0"/>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35220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4204228"/>
          </a:xfrm>
          <a:prstGeom prst="rect">
            <a:avLst/>
          </a:prstGeom>
        </p:spPr>
        <p:txBody>
          <a:bodyPr wrap="square">
            <a:spAutoFit/>
          </a:bodyPr>
          <a:lstStyle/>
          <a:p>
            <a:pPr>
              <a:lnSpc>
                <a:spcPct val="110000"/>
              </a:lnSpc>
              <a:spcAft>
                <a:spcPts val="2400"/>
              </a:spcAft>
            </a:pP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Create and publish a model that predicts:</a:t>
            </a:r>
          </a:p>
          <a:p>
            <a:pPr algn="ctr">
              <a:lnSpc>
                <a:spcPct val="110000"/>
              </a:lnSpc>
              <a:spcAft>
                <a:spcPts val="2400"/>
              </a:spcAft>
            </a:pPr>
            <a:r>
              <a:rPr lang="en-GB" sz="2000"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	</a:t>
            </a:r>
            <a:r>
              <a:rPr lang="en-GB" sz="2400" b="1" dirty="0" smtClean="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Will</a:t>
            </a:r>
            <a:r>
              <a:rPr lang="en-GB" sz="24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 a flight be delayed given a range of flight details and weather data. </a:t>
            </a: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Using </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two datasets: flight delay data and weather data</a:t>
            </a:r>
          </a:p>
          <a:p>
            <a:pPr>
              <a:lnSpc>
                <a:spcPct val="110000"/>
              </a:lnSpc>
              <a:spcAft>
                <a:spcPts val="2400"/>
              </a:spcAft>
            </a:pP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The model created will be a form of Supervised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L</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earning and will use Binary Classification</a:t>
            </a:r>
          </a:p>
          <a:p>
            <a:pPr algn="ct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	</a:t>
            </a:r>
            <a:r>
              <a:rPr lang="en-GB" sz="2400" b="1" dirty="0" smtClean="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U</a:t>
            </a:r>
            <a:r>
              <a:rPr lang="en-GB" sz="24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se historical flight and weather data to predict if a future flight is delayed or not. </a:t>
            </a:r>
            <a:endParaRPr lang="en-GB" sz="20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Finally </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produce a web service you can query with new flights to gain a prediction</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Our Scenario</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1068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Digit Recognition Demo</a:t>
            </a:r>
            <a:endParaRPr lang="en-US" sz="3200" b="1"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95019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2062103"/>
          </a:xfrm>
          <a:prstGeom prst="rect">
            <a:avLst/>
          </a:prstGeom>
        </p:spPr>
        <p:txBody>
          <a:bodyPr wrap="square">
            <a:spAutoFit/>
          </a:bodyPr>
          <a:lstStyle/>
          <a:p>
            <a:pPr>
              <a:lnSpc>
                <a:spcPct val="110000"/>
              </a:lnSpc>
              <a:spcAft>
                <a:spcPts val="2400"/>
              </a:spcAft>
            </a:pPr>
            <a:r>
              <a:rPr lang="en-GB" sz="2000" b="1" dirty="0" smtClean="0">
                <a:latin typeface="Segoe UI Light" panose="020B0502040204020203" pitchFamily="34" charset="0"/>
                <a:ea typeface="Times New Roman" panose="02020603050405020304" pitchFamily="18" charset="0"/>
                <a:cs typeface="Segoe UI Light" panose="020B0502040204020203" pitchFamily="34" charset="0"/>
              </a:rPr>
              <a:t>Using a popular MNIST dataset </a:t>
            </a: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 commonly used in Machine Learning Scenarios for testing Image Processing Systems </a:t>
            </a: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42</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,000 Images, each image is 28 x 28 pixels  and each pixel has a value from 0 – 255</a:t>
            </a:r>
          </a:p>
          <a:p>
            <a:pPr>
              <a:lnSpc>
                <a:spcPct val="110000"/>
              </a:lnSpc>
              <a:spcAft>
                <a:spcPts val="2400"/>
              </a:spcAft>
            </a:pPr>
            <a:r>
              <a:rPr lang="en-GB" sz="2000" b="1" dirty="0" smtClean="0">
                <a:latin typeface="Segoe UI Light" panose="020B0502040204020203" pitchFamily="34" charset="0"/>
                <a:ea typeface="Times New Roman" panose="02020603050405020304" pitchFamily="18" charset="0"/>
                <a:cs typeface="Segoe UI Light" panose="020B0502040204020203" pitchFamily="34" charset="0"/>
              </a:rPr>
              <a:t>No images but a CSV file </a:t>
            </a: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 785 columns: label and 784 pixel colours</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Our Scenario</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679486" y="3945295"/>
            <a:ext cx="4833028" cy="2419408"/>
          </a:xfrm>
          <a:prstGeom prst="rect">
            <a:avLst/>
          </a:prstGeom>
          <a:noFill/>
          <a:ln>
            <a:noFill/>
          </a:ln>
          <a:extLs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lc="http://schemas.openxmlformats.org/drawingml/2006/lockedCanvas"/>
            </a:ext>
          </a:extLst>
        </p:spPr>
      </p:pic>
    </p:spTree>
    <p:extLst>
      <p:ext uri="{BB962C8B-B14F-4D97-AF65-F5344CB8AC3E}">
        <p14:creationId xmlns:p14="http://schemas.microsoft.com/office/powerpoint/2010/main" val="1769083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Integrate R/Python into Azure ML</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Extra </a:t>
            </a:r>
            <a:r>
              <a:rPr lang="en-US" dirty="0">
                <a:latin typeface="Segoe UI Light" panose="020B0502040204020203" pitchFamily="34" charset="0"/>
                <a:cs typeface="Segoe UI Light" panose="020B0502040204020203" pitchFamily="34" charset="0"/>
              </a:rPr>
              <a:t>Resources Available </a:t>
            </a:r>
            <a:r>
              <a:rPr lang="en-US" dirty="0" smtClean="0">
                <a:latin typeface="Segoe UI Light" panose="020B0502040204020203" pitchFamily="34" charset="0"/>
                <a:cs typeface="Segoe UI Light" panose="020B0502040204020203" pitchFamily="34" charset="0"/>
              </a:rPr>
              <a:t>on GitHub </a:t>
            </a:r>
            <a:r>
              <a:rPr lang="en-GB" dirty="0">
                <a:hlinkClick r:id="rId3"/>
              </a:rPr>
              <a:t>https://github.com/amykatenicho/DataCultureSeries</a:t>
            </a:r>
            <a:r>
              <a:rPr lang="en-GB" dirty="0"/>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761573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Jupiter Notebooks</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More information: </a:t>
            </a:r>
            <a:r>
              <a:rPr lang="en-GB" dirty="0">
                <a:hlinkClick r:id="rId3"/>
              </a:rPr>
              <a:t>http://</a:t>
            </a:r>
            <a:r>
              <a:rPr lang="en-GB" dirty="0" smtClean="0">
                <a:hlinkClick r:id="rId3"/>
              </a:rPr>
              <a:t>blogs.technet.com/b/machinelearning/archive/2015/07/24/introducing-jupyter-notebooks-in-azure-ml-studio.aspx</a:t>
            </a:r>
            <a:r>
              <a:rPr lang="en-GB" dirty="0" smtClean="0"/>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55996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16178" y="4898257"/>
            <a:ext cx="2645901" cy="651687"/>
          </a:xfrm>
          <a:prstGeom prst="rect">
            <a:avLst/>
          </a:prstGeom>
        </p:spPr>
        <p:txBody>
          <a:bodyPr wrap="square" lIns="179259" tIns="143407" rIns="179259" bIns="143407" rtlCol="0">
            <a:spAutoFit/>
          </a:bodyPr>
          <a:lstStyle/>
          <a:p>
            <a:pPr algn="ctr" defTabSz="896386"/>
            <a:r>
              <a:rPr lang="en-US" sz="2353" kern="0" dirty="0">
                <a:latin typeface="+mj-lt"/>
              </a:rPr>
              <a:t>Machine Learning</a:t>
            </a:r>
          </a:p>
        </p:txBody>
      </p:sp>
      <p:sp>
        <p:nvSpPr>
          <p:cNvPr id="7" name="TextBox 6"/>
          <p:cNvSpPr txBox="1"/>
          <p:nvPr/>
        </p:nvSpPr>
        <p:spPr>
          <a:xfrm>
            <a:off x="8120894" y="3291155"/>
            <a:ext cx="1246829" cy="651687"/>
          </a:xfrm>
          <a:prstGeom prst="rect">
            <a:avLst/>
          </a:prstGeom>
        </p:spPr>
        <p:txBody>
          <a:bodyPr wrap="square" lIns="179259" tIns="143407" rIns="179259" bIns="143407" rtlCol="0">
            <a:spAutoFit/>
          </a:bodyPr>
          <a:lstStyle/>
          <a:p>
            <a:pPr algn="ctr" defTabSz="896386"/>
            <a:r>
              <a:rPr lang="en-US" sz="2353" kern="0" dirty="0">
                <a:latin typeface="+mj-lt"/>
              </a:rPr>
              <a:t>Cloud</a:t>
            </a:r>
          </a:p>
        </p:txBody>
      </p:sp>
      <p:sp>
        <p:nvSpPr>
          <p:cNvPr id="8" name="TextBox 7"/>
          <p:cNvSpPr txBox="1"/>
          <p:nvPr/>
        </p:nvSpPr>
        <p:spPr>
          <a:xfrm>
            <a:off x="2802614" y="2210295"/>
            <a:ext cx="1961164" cy="651687"/>
          </a:xfrm>
          <a:prstGeom prst="rect">
            <a:avLst/>
          </a:prstGeom>
        </p:spPr>
        <p:txBody>
          <a:bodyPr wrap="square" lIns="179259" tIns="143407" rIns="179259" bIns="143407" rtlCol="0">
            <a:spAutoFit/>
          </a:bodyPr>
          <a:lstStyle/>
          <a:p>
            <a:pPr algn="ctr" defTabSz="896386"/>
            <a:r>
              <a:rPr lang="en-US" sz="2353" kern="0" dirty="0">
                <a:latin typeface="+mj-lt"/>
              </a:rPr>
              <a:t>Big Data</a:t>
            </a:r>
          </a:p>
        </p:txBody>
      </p:sp>
      <p:sp>
        <p:nvSpPr>
          <p:cNvPr id="10" name="Oval 9"/>
          <p:cNvSpPr/>
          <p:nvPr/>
        </p:nvSpPr>
        <p:spPr bwMode="auto">
          <a:xfrm>
            <a:off x="4400611" y="2084058"/>
            <a:ext cx="3417466" cy="3417466"/>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p:cNvGrpSpPr/>
          <p:nvPr/>
        </p:nvGrpSpPr>
        <p:grpSpPr>
          <a:xfrm>
            <a:off x="11285243" y="-1296"/>
            <a:ext cx="1118057" cy="1828541"/>
            <a:chOff x="8609012" y="5013325"/>
            <a:chExt cx="1117766"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grpSp>
        <p:sp>
          <p:nvSpPr>
            <p:cNvPr id="59" name="TextBox 58"/>
            <p:cNvSpPr txBox="1"/>
            <p:nvPr/>
          </p:nvSpPr>
          <p:spPr>
            <a:xfrm rot="5400000">
              <a:off x="8731452" y="5834099"/>
              <a:ext cx="1809752" cy="180900"/>
            </a:xfrm>
            <a:prstGeom prst="rect">
              <a:avLst/>
            </a:prstGeom>
            <a:noFill/>
          </p:spPr>
          <p:txBody>
            <a:bodyPr wrap="square" lIns="0" tIns="0" rIns="0" bIns="0" rtlCol="0">
              <a:spAutoFit/>
            </a:bodyPr>
            <a:lstStyle/>
            <a:p>
              <a:pPr defTabSz="914367">
                <a:defRPr/>
              </a:pPr>
              <a:r>
                <a:rPr lang="en-US" sz="1176" dirty="0">
                  <a:solidFill>
                    <a:srgbClr val="C00000"/>
                  </a:solidFill>
                  <a:latin typeface="Segoe Condensed" pitchFamily="34" charset="0"/>
                </a:rPr>
                <a:t>PPT REM 12</a:t>
              </a:r>
            </a:p>
          </p:txBody>
        </p:sp>
      </p:grpSp>
      <p:grpSp>
        <p:nvGrpSpPr>
          <p:cNvPr id="22" name="Group 21"/>
          <p:cNvGrpSpPr/>
          <p:nvPr/>
        </p:nvGrpSpPr>
        <p:grpSpPr>
          <a:xfrm>
            <a:off x="5055134" y="2738580"/>
            <a:ext cx="2108421" cy="2108422"/>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5" name="Group 4"/>
          <p:cNvGrpSpPr/>
          <p:nvPr/>
        </p:nvGrpSpPr>
        <p:grpSpPr>
          <a:xfrm>
            <a:off x="7316098" y="3166539"/>
            <a:ext cx="900927" cy="900928"/>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0" name="Group 19"/>
          <p:cNvGrpSpPr/>
          <p:nvPr/>
        </p:nvGrpSpPr>
        <p:grpSpPr>
          <a:xfrm>
            <a:off x="4486610" y="2125516"/>
            <a:ext cx="900927" cy="900927"/>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1" name="Group 20"/>
          <p:cNvGrpSpPr/>
          <p:nvPr/>
        </p:nvGrpSpPr>
        <p:grpSpPr>
          <a:xfrm>
            <a:off x="4746861" y="4773637"/>
            <a:ext cx="900927" cy="900927"/>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41037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Retrain Machine Learning Models</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More information</a:t>
            </a:r>
            <a:r>
              <a:rPr lang="en-US" dirty="0" smtClean="0">
                <a:latin typeface="Segoe UI Light" panose="020B0502040204020203" pitchFamily="34" charset="0"/>
                <a:cs typeface="Segoe UI Light" panose="020B0502040204020203" pitchFamily="34" charset="0"/>
              </a:rPr>
              <a:t>:</a:t>
            </a:r>
          </a:p>
          <a:p>
            <a:pPr marL="0" indent="0">
              <a:buNone/>
            </a:pPr>
            <a:r>
              <a:rPr lang="en-US">
                <a:latin typeface="Segoe UI Light" panose="020B0502040204020203" pitchFamily="34" charset="0"/>
                <a:cs typeface="Segoe UI Light" panose="020B0502040204020203" pitchFamily="34" charset="0"/>
                <a:hlinkClick r:id="rId3"/>
              </a:rPr>
              <a:t>https://</a:t>
            </a:r>
            <a:r>
              <a:rPr lang="en-US">
                <a:latin typeface="Segoe UI Light" panose="020B0502040204020203" pitchFamily="34" charset="0"/>
                <a:cs typeface="Segoe UI Light" panose="020B0502040204020203" pitchFamily="34" charset="0"/>
                <a:hlinkClick r:id="rId3"/>
              </a:rPr>
              <a:t>azure.microsoft.com/en-us/documentation/articles/machine-learning-retrain-models-programmatically</a:t>
            </a:r>
            <a:r>
              <a:rPr lang="en-US" smtClean="0">
                <a:latin typeface="Segoe UI Light" panose="020B0502040204020203" pitchFamily="34" charset="0"/>
                <a:cs typeface="Segoe UI Light" panose="020B0502040204020203" pitchFamily="34" charset="0"/>
                <a:hlinkClick r:id="rId3"/>
              </a:rPr>
              <a:t>/</a:t>
            </a:r>
            <a:r>
              <a:rPr lang="en-US" smtClean="0">
                <a:latin typeface="Segoe UI Light" panose="020B0502040204020203" pitchFamily="34" charset="0"/>
                <a:cs typeface="Segoe UI Light" panose="020B0502040204020203" pitchFamily="34" charset="0"/>
              </a:rPr>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51241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GB" sz="7200" dirty="0">
                <a:ln w="3175">
                  <a:noFill/>
                </a:ln>
                <a:solidFill>
                  <a:srgbClr val="FFFFFF"/>
                </a:solidFill>
                <a:latin typeface="Segoe UI Light"/>
                <a:ea typeface="+mn-ea"/>
                <a:cs typeface="Segoe UI" pitchFamily="34" charset="0"/>
              </a:rPr>
              <a:t>Machine Learning </a:t>
            </a:r>
            <a:r>
              <a:rPr lang="en-GB" sz="7200" dirty="0" smtClean="0">
                <a:ln w="3175">
                  <a:noFill/>
                </a:ln>
                <a:solidFill>
                  <a:srgbClr val="FFFFFF"/>
                </a:solidFill>
                <a:latin typeface="Segoe UI Light"/>
                <a:ea typeface="+mn-ea"/>
                <a:cs typeface="Segoe UI" pitchFamily="34" charset="0"/>
              </a:rPr>
              <a:t>API’s</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Segoe UI Light" panose="020B0502040204020203" pitchFamily="34" charset="0"/>
                <a:cs typeface="Segoe UI Light" panose="020B0502040204020203" pitchFamily="34" charset="0"/>
              </a:rPr>
              <a:t>Pr</a:t>
            </a:r>
            <a:r>
              <a:rPr lang="en-GB" sz="3200" b="1" dirty="0">
                <a:latin typeface="Segoe UI Light" panose="020B0502040204020203" pitchFamily="34" charset="0"/>
                <a:cs typeface="Segoe UI Light" panose="020B0502040204020203" pitchFamily="34" charset="0"/>
              </a:rPr>
              <a:t>oject Oxford, Announced at //</a:t>
            </a:r>
            <a:r>
              <a:rPr lang="en-GB" sz="3200" b="1" dirty="0" smtClean="0">
                <a:latin typeface="Segoe UI Light" panose="020B0502040204020203" pitchFamily="34" charset="0"/>
                <a:cs typeface="Segoe UI Light" panose="020B0502040204020203" pitchFamily="34" charset="0"/>
              </a:rPr>
              <a:t>BUILD</a:t>
            </a:r>
          </a:p>
          <a:p>
            <a:pPr marL="0" indent="0">
              <a:buNone/>
            </a:pPr>
            <a:r>
              <a:rPr lang="en-GB" dirty="0" smtClean="0">
                <a:latin typeface="Segoe UI Light" panose="020B0502040204020203" pitchFamily="34" charset="0"/>
                <a:cs typeface="Segoe UI Light" panose="020B0502040204020203" pitchFamily="34" charset="0"/>
                <a:hlinkClick r:id="rId3"/>
              </a:rPr>
              <a:t>http</a:t>
            </a:r>
            <a:r>
              <a:rPr lang="en-GB" dirty="0">
                <a:latin typeface="Segoe UI Light" panose="020B0502040204020203" pitchFamily="34" charset="0"/>
                <a:cs typeface="Segoe UI Light" panose="020B0502040204020203" pitchFamily="34" charset="0"/>
                <a:hlinkClick r:id="rId3"/>
              </a:rPr>
              <a:t>://www.projectoxford.ai</a:t>
            </a:r>
            <a:r>
              <a:rPr lang="en-GB" dirty="0" smtClean="0">
                <a:latin typeface="Segoe UI Light" panose="020B0502040204020203" pitchFamily="34" charset="0"/>
                <a:cs typeface="Segoe UI Light" panose="020B0502040204020203" pitchFamily="34" charset="0"/>
                <a:hlinkClick r:id="rId3"/>
              </a:rPr>
              <a:t>/</a:t>
            </a:r>
            <a:r>
              <a:rPr lang="en-GB" dirty="0" smtClean="0">
                <a:latin typeface="Segoe UI Light" panose="020B0502040204020203" pitchFamily="34" charset="0"/>
                <a:cs typeface="Segoe UI Light" panose="020B0502040204020203" pitchFamily="34" charset="0"/>
              </a:rPr>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79832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endParaRPr lang="en-US" sz="1372" kern="0" dirty="0">
              <a:solidFill>
                <a:srgbClr val="FFFFFF"/>
              </a:solidFill>
            </a:endParaRPr>
          </a:p>
        </p:txBody>
      </p:sp>
      <p:sp>
        <p:nvSpPr>
          <p:cNvPr id="5" name="Title 4"/>
          <p:cNvSpPr>
            <a:spLocks noGrp="1"/>
          </p:cNvSpPr>
          <p:nvPr>
            <p:ph type="title"/>
          </p:nvPr>
        </p:nvSpPr>
        <p:spPr/>
        <p:txBody>
          <a:bodyPr/>
          <a:lstStyle/>
          <a:p>
            <a:r>
              <a:rPr lang="en-US" dirty="0" smtClean="0"/>
              <a:t>What is Project Oxford?</a:t>
            </a:r>
            <a:endParaRPr lang="en-US" dirty="0"/>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a:solidFill>
            <a:srgbClr val="00A4EF"/>
          </a:solidFill>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a:grp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a:grpFill/>
            </p:spPr>
          </p:pic>
          <p:pic>
            <p:nvPicPr>
              <p:cNvPr id="18" name="Picture 17" descr="Screen Clipping"/>
              <p:cNvPicPr>
                <a:picLocks noChangeAspect="1"/>
              </p:cNvPicPr>
              <p:nvPr/>
            </p:nvPicPr>
            <p:blipFill>
              <a:blip r:embed="rId4"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a:grpFill/>
            </p:spPr>
          </p:pic>
          <p:pic>
            <p:nvPicPr>
              <p:cNvPr id="19" name="Picture 18" descr="Screen Clipping"/>
              <p:cNvPicPr>
                <a:picLocks noChangeAspect="1"/>
              </p:cNvPicPr>
              <p:nvPr/>
            </p:nvPicPr>
            <p:blipFill>
              <a:blip r:embed="rId5"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a:grpFill/>
            </p:spPr>
          </p:pic>
          <p:pic>
            <p:nvPicPr>
              <p:cNvPr id="20" name="Picture 19" descr="Screen Clipping"/>
              <p:cNvPicPr>
                <a:picLocks noChangeAspect="1"/>
              </p:cNvPicPr>
              <p:nvPr/>
            </p:nvPicPr>
            <p:blipFill>
              <a:blip r:embed="rId6"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870745" y="3293086"/>
                <a:ext cx="896002" cy="495437"/>
              </a:xfrm>
              <a:prstGeom prst="rect">
                <a:avLst/>
              </a:prstGeom>
              <a:grpFill/>
            </p:spPr>
          </p:pic>
        </p:grpSp>
      </p:grpSp>
    </p:spTree>
    <p:extLst>
      <p:ext uri="{BB962C8B-B14F-4D97-AF65-F5344CB8AC3E}">
        <p14:creationId xmlns:p14="http://schemas.microsoft.com/office/powerpoint/2010/main" val="398478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745" y="2434657"/>
            <a:ext cx="2540895" cy="533401"/>
            <a:chOff x="6746814" y="4411662"/>
            <a:chExt cx="2540895" cy="533401"/>
          </a:xfrm>
        </p:grpSpPr>
        <p:grpSp>
          <p:nvGrpSpPr>
            <p:cNvPr id="3" name="Group 2"/>
            <p:cNvGrpSpPr/>
            <p:nvPr/>
          </p:nvGrpSpPr>
          <p:grpSpPr>
            <a:xfrm>
              <a:off x="6746814" y="4411662"/>
              <a:ext cx="2540895" cy="533401"/>
              <a:chOff x="503237" y="3192462"/>
              <a:chExt cx="2540895" cy="533401"/>
            </a:xfrm>
          </p:grpSpPr>
          <p:sp>
            <p:nvSpPr>
              <p:cNvPr id="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 name="Rectangle 3"/>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OCR</a:t>
              </a:r>
            </a:p>
          </p:txBody>
        </p:sp>
      </p:grpSp>
      <p:grpSp>
        <p:nvGrpSpPr>
          <p:cNvPr id="7" name="Group 6"/>
          <p:cNvGrpSpPr/>
          <p:nvPr/>
        </p:nvGrpSpPr>
        <p:grpSpPr>
          <a:xfrm>
            <a:off x="6246305" y="1749904"/>
            <a:ext cx="2540895" cy="691360"/>
            <a:chOff x="641124" y="3117309"/>
            <a:chExt cx="2540895" cy="691360"/>
          </a:xfrm>
        </p:grpSpPr>
        <p:grpSp>
          <p:nvGrpSpPr>
            <p:cNvPr id="8" name="Group 7"/>
            <p:cNvGrpSpPr/>
            <p:nvPr/>
          </p:nvGrpSpPr>
          <p:grpSpPr>
            <a:xfrm>
              <a:off x="641124" y="3192462"/>
              <a:ext cx="2540895" cy="533401"/>
              <a:chOff x="503237" y="3192462"/>
              <a:chExt cx="2540895" cy="533401"/>
            </a:xfrm>
          </p:grpSpPr>
          <p:sp>
            <p:nvSpPr>
              <p:cNvPr id="1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Parallelogram 1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 name="Rectangle 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Speech Recognition</a:t>
              </a:r>
            </a:p>
          </p:txBody>
        </p:sp>
      </p:grpSp>
      <p:grpSp>
        <p:nvGrpSpPr>
          <p:cNvPr id="12" name="Group 11"/>
          <p:cNvGrpSpPr/>
          <p:nvPr/>
        </p:nvGrpSpPr>
        <p:grpSpPr>
          <a:xfrm>
            <a:off x="6246305" y="2374152"/>
            <a:ext cx="2540895" cy="691360"/>
            <a:chOff x="641124" y="3741557"/>
            <a:chExt cx="2540895" cy="691360"/>
          </a:xfrm>
        </p:grpSpPr>
        <p:grpSp>
          <p:nvGrpSpPr>
            <p:cNvPr id="13" name="Group 12"/>
            <p:cNvGrpSpPr/>
            <p:nvPr/>
          </p:nvGrpSpPr>
          <p:grpSpPr>
            <a:xfrm>
              <a:off x="641124" y="3802062"/>
              <a:ext cx="2540895" cy="533401"/>
              <a:chOff x="503237" y="3192462"/>
              <a:chExt cx="2540895" cy="533401"/>
            </a:xfrm>
          </p:grpSpPr>
          <p:sp>
            <p:nvSpPr>
              <p:cNvPr id="1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Parallelogram 1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4" name="Rectangle 13"/>
            <p:cNvSpPr/>
            <p:nvPr/>
          </p:nvSpPr>
          <p:spPr>
            <a:xfrm>
              <a:off x="1078744" y="3741557"/>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Text to Speech</a:t>
              </a:r>
            </a:p>
          </p:txBody>
        </p:sp>
      </p:grpSp>
      <p:grpSp>
        <p:nvGrpSpPr>
          <p:cNvPr id="17" name="Group 16"/>
          <p:cNvGrpSpPr/>
          <p:nvPr/>
        </p:nvGrpSpPr>
        <p:grpSpPr>
          <a:xfrm>
            <a:off x="6246305" y="3044257"/>
            <a:ext cx="2540895" cy="533401"/>
            <a:chOff x="641124" y="4411662"/>
            <a:chExt cx="2540895" cy="533401"/>
          </a:xfrm>
        </p:grpSpPr>
        <p:grpSp>
          <p:nvGrpSpPr>
            <p:cNvPr id="18" name="Group 17"/>
            <p:cNvGrpSpPr/>
            <p:nvPr/>
          </p:nvGrpSpPr>
          <p:grpSpPr>
            <a:xfrm>
              <a:off x="641124" y="4411662"/>
              <a:ext cx="2540895" cy="533401"/>
              <a:chOff x="503237" y="3192462"/>
              <a:chExt cx="2540895" cy="533401"/>
            </a:xfrm>
          </p:grpSpPr>
          <p:sp>
            <p:nvSpPr>
              <p:cNvPr id="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Parallelogram 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9" name="Rectangle 18"/>
            <p:cNvSpPr/>
            <p:nvPr/>
          </p:nvSpPr>
          <p:spPr>
            <a:xfrm>
              <a:off x="1078744"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Intent Recognition</a:t>
              </a:r>
            </a:p>
          </p:txBody>
        </p:sp>
      </p:grpSp>
      <p:grpSp>
        <p:nvGrpSpPr>
          <p:cNvPr id="22" name="Group 21"/>
          <p:cNvGrpSpPr/>
          <p:nvPr/>
        </p:nvGrpSpPr>
        <p:grpSpPr>
          <a:xfrm>
            <a:off x="9486719" y="2434657"/>
            <a:ext cx="2540895" cy="533401"/>
            <a:chOff x="9417742" y="3192462"/>
            <a:chExt cx="2540895" cy="533401"/>
          </a:xfrm>
        </p:grpSpPr>
        <p:grpSp>
          <p:nvGrpSpPr>
            <p:cNvPr id="23" name="Group 22"/>
            <p:cNvGrpSpPr/>
            <p:nvPr/>
          </p:nvGrpSpPr>
          <p:grpSpPr>
            <a:xfrm>
              <a:off x="9417742" y="3192462"/>
              <a:ext cx="2540895" cy="533401"/>
              <a:chOff x="503237" y="3192462"/>
              <a:chExt cx="2540895" cy="533401"/>
            </a:xfrm>
          </p:grpSpPr>
          <p:sp>
            <p:nvSpPr>
              <p:cNvPr id="2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Parallelogram 2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4" name="Rectangle 23"/>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Determine Entities</a:t>
              </a:r>
              <a:endParaRPr lang="en-US" sz="1400" kern="0" dirty="0">
                <a:gradFill>
                  <a:gsLst>
                    <a:gs pos="0">
                      <a:srgbClr val="404040"/>
                    </a:gs>
                    <a:gs pos="100000">
                      <a:srgbClr val="404040"/>
                    </a:gs>
                  </a:gsLst>
                  <a:lin ang="5400000" scaled="0"/>
                </a:gradFill>
              </a:endParaRPr>
            </a:p>
          </p:txBody>
        </p:sp>
      </p:grpSp>
      <p:sp>
        <p:nvSpPr>
          <p:cNvPr id="27" name="Rectangle 26"/>
          <p:cNvSpPr/>
          <p:nvPr/>
        </p:nvSpPr>
        <p:spPr>
          <a:xfrm>
            <a:off x="140415" y="115101"/>
            <a:ext cx="11887202" cy="650695"/>
          </a:xfrm>
          <a:prstGeom prst="rect">
            <a:avLst/>
          </a:prstGeom>
          <a:solidFill>
            <a:srgbClr val="0079D6"/>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28" name="Group 27"/>
          <p:cNvGrpSpPr/>
          <p:nvPr/>
        </p:nvGrpSpPr>
        <p:grpSpPr>
          <a:xfrm>
            <a:off x="3232700" y="2434213"/>
            <a:ext cx="2540895" cy="533401"/>
            <a:chOff x="9620946" y="5021262"/>
            <a:chExt cx="2540895" cy="533401"/>
          </a:xfrm>
        </p:grpSpPr>
        <p:grpSp>
          <p:nvGrpSpPr>
            <p:cNvPr id="29" name="Group 28"/>
            <p:cNvGrpSpPr/>
            <p:nvPr/>
          </p:nvGrpSpPr>
          <p:grpSpPr>
            <a:xfrm>
              <a:off x="9620946" y="5021262"/>
              <a:ext cx="2540895" cy="533401"/>
              <a:chOff x="503237" y="3802062"/>
              <a:chExt cx="2540895" cy="533401"/>
            </a:xfrm>
          </p:grpSpPr>
          <p:sp>
            <p:nvSpPr>
              <p:cNvPr id="31"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Parallelogram 31"/>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0" name="Rectangle 29"/>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Grouping</a:t>
              </a:r>
            </a:p>
          </p:txBody>
        </p:sp>
      </p:grpSp>
      <p:grpSp>
        <p:nvGrpSpPr>
          <p:cNvPr id="33" name="Group 32"/>
          <p:cNvGrpSpPr/>
          <p:nvPr/>
        </p:nvGrpSpPr>
        <p:grpSpPr>
          <a:xfrm>
            <a:off x="3232700" y="3043813"/>
            <a:ext cx="2540895" cy="533401"/>
            <a:chOff x="9620946" y="5630862"/>
            <a:chExt cx="2540895" cy="533401"/>
          </a:xfrm>
        </p:grpSpPr>
        <p:grpSp>
          <p:nvGrpSpPr>
            <p:cNvPr id="34" name="Group 33"/>
            <p:cNvGrpSpPr/>
            <p:nvPr/>
          </p:nvGrpSpPr>
          <p:grpSpPr>
            <a:xfrm>
              <a:off x="9620946" y="5630862"/>
              <a:ext cx="2540895" cy="533401"/>
              <a:chOff x="503237" y="3802062"/>
              <a:chExt cx="2540895" cy="533401"/>
            </a:xfrm>
          </p:grpSpPr>
          <p:sp>
            <p:nvSpPr>
              <p:cNvPr id="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Parallelogram 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5" name="Rectangle 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Identification</a:t>
              </a:r>
            </a:p>
          </p:txBody>
        </p:sp>
      </p:grpSp>
      <p:grpSp>
        <p:nvGrpSpPr>
          <p:cNvPr id="38" name="Group 37"/>
          <p:cNvGrpSpPr/>
          <p:nvPr/>
        </p:nvGrpSpPr>
        <p:grpSpPr>
          <a:xfrm>
            <a:off x="3232700" y="1825057"/>
            <a:ext cx="2540895" cy="533401"/>
            <a:chOff x="9620946" y="3192462"/>
            <a:chExt cx="2540895" cy="533401"/>
          </a:xfrm>
        </p:grpSpPr>
        <p:grpSp>
          <p:nvGrpSpPr>
            <p:cNvPr id="39" name="Group 38"/>
            <p:cNvGrpSpPr/>
            <p:nvPr/>
          </p:nvGrpSpPr>
          <p:grpSpPr>
            <a:xfrm>
              <a:off x="9620946" y="3192462"/>
              <a:ext cx="2540895" cy="533401"/>
              <a:chOff x="503237" y="3192462"/>
              <a:chExt cx="2540895" cy="533401"/>
            </a:xfrm>
          </p:grpSpPr>
          <p:sp>
            <p:nvSpPr>
              <p:cNvPr id="4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0" name="Rectangle 39"/>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Detection</a:t>
              </a:r>
            </a:p>
          </p:txBody>
        </p:sp>
      </p:grpSp>
      <p:grpSp>
        <p:nvGrpSpPr>
          <p:cNvPr id="43" name="Group 42"/>
          <p:cNvGrpSpPr/>
          <p:nvPr/>
        </p:nvGrpSpPr>
        <p:grpSpPr>
          <a:xfrm>
            <a:off x="361745" y="1825057"/>
            <a:ext cx="2540895" cy="533401"/>
            <a:chOff x="6746814" y="3192462"/>
            <a:chExt cx="2540895" cy="533401"/>
          </a:xfrm>
        </p:grpSpPr>
        <p:grpSp>
          <p:nvGrpSpPr>
            <p:cNvPr id="44" name="Group 43"/>
            <p:cNvGrpSpPr/>
            <p:nvPr/>
          </p:nvGrpSpPr>
          <p:grpSpPr>
            <a:xfrm>
              <a:off x="6746814" y="3192462"/>
              <a:ext cx="2540895" cy="533401"/>
              <a:chOff x="503237" y="3192462"/>
              <a:chExt cx="2540895" cy="533401"/>
            </a:xfrm>
          </p:grpSpPr>
          <p:sp>
            <p:nvSpPr>
              <p:cNvPr id="4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Parallelogram 4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5" name="Rectangle 4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Analyze Image</a:t>
              </a:r>
            </a:p>
          </p:txBody>
        </p:sp>
      </p:grpSp>
      <p:grpSp>
        <p:nvGrpSpPr>
          <p:cNvPr id="48" name="Group 47"/>
          <p:cNvGrpSpPr/>
          <p:nvPr/>
        </p:nvGrpSpPr>
        <p:grpSpPr>
          <a:xfrm>
            <a:off x="361745" y="3044257"/>
            <a:ext cx="2540895" cy="533401"/>
            <a:chOff x="6746814" y="3802062"/>
            <a:chExt cx="2540895" cy="533401"/>
          </a:xfrm>
        </p:grpSpPr>
        <p:grpSp>
          <p:nvGrpSpPr>
            <p:cNvPr id="49" name="Group 48"/>
            <p:cNvGrpSpPr/>
            <p:nvPr/>
          </p:nvGrpSpPr>
          <p:grpSpPr>
            <a:xfrm>
              <a:off x="6746814" y="3802062"/>
              <a:ext cx="2540895" cy="533401"/>
              <a:chOff x="503237" y="3192462"/>
              <a:chExt cx="2540895" cy="533401"/>
            </a:xfrm>
          </p:grpSpPr>
          <p:sp>
            <p:nvSpPr>
              <p:cNvPr id="5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Parallelogram 5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0" name="Rectangle 4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Generate Thumbnail</a:t>
              </a:r>
            </a:p>
          </p:txBody>
        </p:sp>
      </p:grpSp>
      <p:grpSp>
        <p:nvGrpSpPr>
          <p:cNvPr id="53" name="Group 52"/>
          <p:cNvGrpSpPr/>
          <p:nvPr/>
        </p:nvGrpSpPr>
        <p:grpSpPr>
          <a:xfrm>
            <a:off x="9486719" y="3044257"/>
            <a:ext cx="2540895" cy="533401"/>
            <a:chOff x="9417742" y="4411662"/>
            <a:chExt cx="2540895" cy="533401"/>
          </a:xfrm>
        </p:grpSpPr>
        <p:grpSp>
          <p:nvGrpSpPr>
            <p:cNvPr id="54" name="Group 53"/>
            <p:cNvGrpSpPr/>
            <p:nvPr/>
          </p:nvGrpSpPr>
          <p:grpSpPr>
            <a:xfrm>
              <a:off x="9417742" y="4411662"/>
              <a:ext cx="2540895" cy="533401"/>
              <a:chOff x="503237" y="3192462"/>
              <a:chExt cx="2540895" cy="533401"/>
            </a:xfrm>
          </p:grpSpPr>
          <p:sp>
            <p:nvSpPr>
              <p:cNvPr id="5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5" name="Rectangle 5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Improve Models</a:t>
              </a:r>
              <a:endParaRPr lang="en-US" sz="1400" kern="0" dirty="0">
                <a:gradFill>
                  <a:gsLst>
                    <a:gs pos="0">
                      <a:srgbClr val="404040"/>
                    </a:gs>
                    <a:gs pos="100000">
                      <a:srgbClr val="404040"/>
                    </a:gs>
                  </a:gsLst>
                  <a:lin ang="5400000" scaled="0"/>
                </a:gradFill>
              </a:endParaRPr>
            </a:p>
          </p:txBody>
        </p:sp>
      </p:grpSp>
      <p:grpSp>
        <p:nvGrpSpPr>
          <p:cNvPr id="58" name="Group 57"/>
          <p:cNvGrpSpPr/>
          <p:nvPr/>
        </p:nvGrpSpPr>
        <p:grpSpPr>
          <a:xfrm>
            <a:off x="9486719" y="1825057"/>
            <a:ext cx="2540895" cy="533401"/>
            <a:chOff x="9417742" y="3192462"/>
            <a:chExt cx="2540895" cy="533401"/>
          </a:xfrm>
        </p:grpSpPr>
        <p:grpSp>
          <p:nvGrpSpPr>
            <p:cNvPr id="59" name="Group 58"/>
            <p:cNvGrpSpPr/>
            <p:nvPr/>
          </p:nvGrpSpPr>
          <p:grpSpPr>
            <a:xfrm>
              <a:off x="9417742" y="3192462"/>
              <a:ext cx="2540895" cy="533401"/>
              <a:chOff x="503237" y="3192462"/>
              <a:chExt cx="2540895" cy="533401"/>
            </a:xfrm>
          </p:grpSpPr>
          <p:sp>
            <p:nvSpPr>
              <p:cNvPr id="6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Parallelogram 6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0" name="Rectangle 59"/>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Detect Intent</a:t>
              </a:r>
              <a:endParaRPr lang="en-US" sz="1400" kern="0" dirty="0">
                <a:gradFill>
                  <a:gsLst>
                    <a:gs pos="0">
                      <a:srgbClr val="404040"/>
                    </a:gs>
                    <a:gs pos="100000">
                      <a:srgbClr val="404040"/>
                    </a:gs>
                  </a:gsLst>
                  <a:lin ang="5400000" scaled="0"/>
                </a:gradFill>
              </a:endParaRPr>
            </a:p>
          </p:txBody>
        </p:sp>
      </p:grpSp>
      <p:sp>
        <p:nvSpPr>
          <p:cNvPr id="67" name="Rectangle 66"/>
          <p:cNvSpPr/>
          <p:nvPr/>
        </p:nvSpPr>
        <p:spPr>
          <a:xfrm>
            <a:off x="3008865" y="910657"/>
            <a:ext cx="276473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68" name="Picture 67" descr="Screen Clipping"/>
          <p:cNvPicPr>
            <a:picLocks noChangeAspect="1"/>
          </p:cNvPicPr>
          <p:nvPr/>
        </p:nvPicPr>
        <p:blipFill>
          <a:blip r:embed="rId2">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5083728" y="920262"/>
            <a:ext cx="689867" cy="695430"/>
          </a:xfrm>
          <a:prstGeom prst="rect">
            <a:avLst/>
          </a:prstGeom>
          <a:solidFill>
            <a:srgbClr val="00A4EF"/>
          </a:solidFill>
        </p:spPr>
      </p:pic>
      <p:sp>
        <p:nvSpPr>
          <p:cNvPr id="70" name="Rectangle 69"/>
          <p:cNvSpPr/>
          <p:nvPr/>
        </p:nvSpPr>
        <p:spPr>
          <a:xfrm>
            <a:off x="140415" y="910657"/>
            <a:ext cx="2762225" cy="713289"/>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71" name="Picture 70" descr="Screen Clipping"/>
          <p:cNvPicPr>
            <a:picLocks noChangeAspect="1"/>
          </p:cNvPicPr>
          <p:nvPr/>
        </p:nvPicPr>
        <p:blipFill>
          <a:blip r:embed="rId3">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013358" y="920262"/>
            <a:ext cx="889282" cy="687172"/>
          </a:xfrm>
          <a:prstGeom prst="rect">
            <a:avLst/>
          </a:prstGeom>
          <a:solidFill>
            <a:srgbClr val="00A4EF"/>
          </a:solidFill>
        </p:spPr>
      </p:pic>
      <p:sp>
        <p:nvSpPr>
          <p:cNvPr id="73" name="Rectangle 72"/>
          <p:cNvSpPr/>
          <p:nvPr/>
        </p:nvSpPr>
        <p:spPr>
          <a:xfrm>
            <a:off x="8893425" y="910657"/>
            <a:ext cx="3134189"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74" name="Picture 73" descr="Screen Clipping"/>
          <p:cNvPicPr>
            <a:picLocks noChangeAspect="1"/>
          </p:cNvPicPr>
          <p:nvPr/>
        </p:nvPicPr>
        <p:blipFill>
          <a:blip r:embed="rId4">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10784857" y="920262"/>
            <a:ext cx="1242757" cy="687172"/>
          </a:xfrm>
          <a:prstGeom prst="rect">
            <a:avLst/>
          </a:prstGeom>
          <a:solidFill>
            <a:srgbClr val="00A4EF"/>
          </a:solidFill>
        </p:spPr>
      </p:pic>
      <p:sp>
        <p:nvSpPr>
          <p:cNvPr id="76" name="Rectangle 75"/>
          <p:cNvSpPr/>
          <p:nvPr/>
        </p:nvSpPr>
        <p:spPr>
          <a:xfrm>
            <a:off x="5879820" y="910657"/>
            <a:ext cx="290738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77" name="Picture 76" descr="Screen Clipping"/>
          <p:cNvPicPr>
            <a:picLocks noChangeAspect="1"/>
          </p:cNvPicPr>
          <p:nvPr/>
        </p:nvPicPr>
        <p:blipFill>
          <a:blip r:embed="rId5">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7880844" y="910749"/>
            <a:ext cx="906356" cy="704944"/>
          </a:xfrm>
          <a:prstGeom prst="rect">
            <a:avLst/>
          </a:prstGeom>
          <a:solidFill>
            <a:srgbClr val="00A4EF"/>
          </a:solidFill>
        </p:spPr>
      </p:pic>
      <p:pic>
        <p:nvPicPr>
          <p:cNvPr id="63" name="Picture 62"/>
          <p:cNvPicPr>
            <a:picLocks noChangeAspect="1"/>
          </p:cNvPicPr>
          <p:nvPr/>
        </p:nvPicPr>
        <p:blipFill>
          <a:blip r:embed="rId6"/>
          <a:stretch>
            <a:fillRect/>
          </a:stretch>
        </p:blipFill>
        <p:spPr>
          <a:xfrm>
            <a:off x="3729937" y="3577213"/>
            <a:ext cx="1520009" cy="3255421"/>
          </a:xfrm>
          <a:prstGeom prst="rect">
            <a:avLst/>
          </a:prstGeom>
        </p:spPr>
      </p:pic>
      <p:pic>
        <p:nvPicPr>
          <p:cNvPr id="64" name="Picture 63"/>
          <p:cNvPicPr>
            <a:picLocks noChangeAspect="1"/>
          </p:cNvPicPr>
          <p:nvPr/>
        </p:nvPicPr>
        <p:blipFill>
          <a:blip r:embed="rId7"/>
          <a:stretch>
            <a:fillRect/>
          </a:stretch>
        </p:blipFill>
        <p:spPr>
          <a:xfrm>
            <a:off x="809051" y="3577213"/>
            <a:ext cx="1525120" cy="3279829"/>
          </a:xfrm>
          <a:prstGeom prst="rect">
            <a:avLst/>
          </a:prstGeom>
        </p:spPr>
      </p:pic>
      <p:pic>
        <p:nvPicPr>
          <p:cNvPr id="65" name="Picture 64"/>
          <p:cNvPicPr>
            <a:picLocks noChangeAspect="1"/>
          </p:cNvPicPr>
          <p:nvPr/>
        </p:nvPicPr>
        <p:blipFill>
          <a:blip r:embed="rId8"/>
          <a:stretch>
            <a:fillRect/>
          </a:stretch>
        </p:blipFill>
        <p:spPr>
          <a:xfrm>
            <a:off x="6776866" y="3570293"/>
            <a:ext cx="1543042" cy="3287708"/>
          </a:xfrm>
          <a:prstGeom prst="rect">
            <a:avLst/>
          </a:prstGeom>
        </p:spPr>
      </p:pic>
      <p:pic>
        <p:nvPicPr>
          <p:cNvPr id="66" name="Picture 65"/>
          <p:cNvPicPr>
            <a:picLocks noChangeAspect="1"/>
          </p:cNvPicPr>
          <p:nvPr/>
        </p:nvPicPr>
        <p:blipFill>
          <a:blip r:embed="rId9"/>
          <a:stretch>
            <a:fillRect/>
          </a:stretch>
        </p:blipFill>
        <p:spPr>
          <a:xfrm>
            <a:off x="10030966" y="3591546"/>
            <a:ext cx="1538600" cy="3274141"/>
          </a:xfrm>
          <a:prstGeom prst="rect">
            <a:avLst/>
          </a:prstGeom>
        </p:spPr>
      </p:pic>
    </p:spTree>
    <p:extLst>
      <p:ext uri="{BB962C8B-B14F-4D97-AF65-F5344CB8AC3E}">
        <p14:creationId xmlns:p14="http://schemas.microsoft.com/office/powerpoint/2010/main" val="896796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0.01864 0.00023 L 4.63365E-6 -2.88243E-6 " pathEditMode="relative" rAng="0" ptsTypes="AA">
                                      <p:cBhvr>
                                        <p:cTn id="9" dur="500" fill="hold"/>
                                        <p:tgtEl>
                                          <p:spTgt spid="4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50"/>
                                  </p:stCondLst>
                                  <p:childTnLst>
                                    <p:animMotion origin="layout" path="M -0.01864 0.00022 L 4.63365E-6 3.2365E-6 " pathEditMode="relative" rAng="0" ptsTypes="AA">
                                      <p:cBhvr>
                                        <p:cTn id="14" dur="500" fill="hold"/>
                                        <p:tgtEl>
                                          <p:spTgt spid="2"/>
                                        </p:tgtEl>
                                        <p:attrNameLst>
                                          <p:attrName>ppt_x</p:attrName>
                                          <p:attrName>ppt_y</p:attrName>
                                        </p:attrNameLst>
                                      </p:cBhvr>
                                      <p:rCtr x="932" y="-23"/>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0.01864 0.00023 L 4.63365E-6 -6.44576E-7 " pathEditMode="relative" rAng="0" ptsTypes="AA">
                                      <p:cBhvr>
                                        <p:cTn id="19" dur="500" fill="hold"/>
                                        <p:tgtEl>
                                          <p:spTgt spid="48"/>
                                        </p:tgtEl>
                                        <p:attrNameLst>
                                          <p:attrName>ppt_x</p:attrName>
                                          <p:attrName>ppt_y</p:attrName>
                                        </p:attrNameLst>
                                      </p:cBhvr>
                                      <p:rCtr x="932"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42" presetClass="path" presetSubtype="0" decel="100000" fill="hold" nodeType="withEffect">
                                  <p:stCondLst>
                                    <p:cond delay="0"/>
                                  </p:stCondLst>
                                  <p:childTnLst>
                                    <p:animMotion origin="layout" path="M -0.01863 0.00023 L -1.88409E-6 -2.88243E-6 " pathEditMode="relative" rAng="0" ptsTypes="AA">
                                      <p:cBhvr>
                                        <p:cTn id="26" dur="500" fill="hold"/>
                                        <p:tgtEl>
                                          <p:spTgt spid="38"/>
                                        </p:tgtEl>
                                        <p:attrNameLst>
                                          <p:attrName>ppt_x</p:attrName>
                                          <p:attrName>ppt_y</p:attrName>
                                        </p:attrNameLst>
                                      </p:cBhvr>
                                      <p:rCtr x="93200" y="-2300"/>
                                    </p:animMotion>
                                  </p:childTnLst>
                                </p:cTn>
                              </p:par>
                              <p:par>
                                <p:cTn id="27" presetID="10" presetClass="entr" presetSubtype="0" fill="hold"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250"/>
                                  </p:stCondLst>
                                  <p:childTnLst>
                                    <p:animMotion origin="layout" path="M -0.01863 0.00022 L -1.88409E-6 3.2365E-6 " pathEditMode="relative" rAng="0" ptsTypes="AA">
                                      <p:cBhvr>
                                        <p:cTn id="31" dur="500" fill="hold"/>
                                        <p:tgtEl>
                                          <p:spTgt spid="28"/>
                                        </p:tgtEl>
                                        <p:attrNameLst>
                                          <p:attrName>ppt_x</p:attrName>
                                          <p:attrName>ppt_y</p:attrName>
                                        </p:attrNameLst>
                                      </p:cBhvr>
                                      <p:rCtr x="93200" y="-2300"/>
                                    </p:animMotion>
                                  </p:childTnLst>
                                </p:cTn>
                              </p:par>
                              <p:par>
                                <p:cTn id="32" presetID="10" presetClass="entr" presetSubtype="0" fill="hold"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42" presetClass="path" presetSubtype="0" decel="100000" fill="hold" nodeType="withEffect">
                                  <p:stCondLst>
                                    <p:cond delay="500"/>
                                  </p:stCondLst>
                                  <p:childTnLst>
                                    <p:animMotion origin="layout" path="M -0.01863 0.00023 L -1.88409E-6 -6.44576E-7 " pathEditMode="relative" rAng="0" ptsTypes="AA">
                                      <p:cBhvr>
                                        <p:cTn id="36" dur="500" fill="hold"/>
                                        <p:tgtEl>
                                          <p:spTgt spid="33"/>
                                        </p:tgtEl>
                                        <p:attrNameLst>
                                          <p:attrName>ppt_x</p:attrName>
                                          <p:attrName>ppt_y</p:attrName>
                                        </p:attrNameLst>
                                      </p:cBhvr>
                                      <p:rCtr x="93200" y="-23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0"/>
                                  </p:stCondLst>
                                  <p:childTnLst>
                                    <p:animMotion origin="layout" path="M -0.01864 0.00022 L 8.62905E-7 3.1911E-6 " pathEditMode="relative" rAng="0" ptsTypes="AA">
                                      <p:cBhvr>
                                        <p:cTn id="43" dur="500" fill="hold"/>
                                        <p:tgtEl>
                                          <p:spTgt spid="7"/>
                                        </p:tgtEl>
                                        <p:attrNameLst>
                                          <p:attrName>ppt_x</p:attrName>
                                          <p:attrName>ppt_y</p:attrName>
                                        </p:attrNameLst>
                                      </p:cBhvr>
                                      <p:rCtr x="93200" y="-2300"/>
                                    </p:animMotion>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42" presetClass="path" presetSubtype="0" decel="100000" fill="hold" nodeType="withEffect">
                                  <p:stCondLst>
                                    <p:cond delay="250"/>
                                  </p:stCondLst>
                                  <p:childTnLst>
                                    <p:animMotion origin="layout" path="M -0.01864 0.00023 L 8.62905E-7 -3.35906E-6 " pathEditMode="relative" rAng="0" ptsTypes="AA">
                                      <p:cBhvr>
                                        <p:cTn id="48" dur="500" fill="hold"/>
                                        <p:tgtEl>
                                          <p:spTgt spid="12"/>
                                        </p:tgtEl>
                                        <p:attrNameLst>
                                          <p:attrName>ppt_x</p:attrName>
                                          <p:attrName>ppt_y</p:attrName>
                                        </p:attrNameLst>
                                      </p:cBhvr>
                                      <p:rCtr x="93200" y="-2300"/>
                                    </p:animMotion>
                                  </p:childTnLst>
                                </p:cTn>
                              </p:par>
                              <p:par>
                                <p:cTn id="49" presetID="10" presetClass="entr" presetSubtype="0" fill="hold"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42" presetClass="path" presetSubtype="0" decel="100000" fill="hold" nodeType="withEffect">
                                  <p:stCondLst>
                                    <p:cond delay="500"/>
                                  </p:stCondLst>
                                  <p:childTnLst>
                                    <p:animMotion origin="layout" path="M -0.01864 0.00023 L 8.62905E-7 -6.44576E-7 " pathEditMode="relative" rAng="0" ptsTypes="AA">
                                      <p:cBhvr>
                                        <p:cTn id="53" dur="500" fill="hold"/>
                                        <p:tgtEl>
                                          <p:spTgt spid="17"/>
                                        </p:tgtEl>
                                        <p:attrNameLst>
                                          <p:attrName>ppt_x</p:attrName>
                                          <p:attrName>ppt_y</p:attrName>
                                        </p:attrNameLst>
                                      </p:cBhvr>
                                      <p:rCtr x="93200" y="-230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42" presetClass="path" presetSubtype="0" decel="100000" fill="hold" nodeType="withEffect">
                                  <p:stCondLst>
                                    <p:cond delay="0"/>
                                  </p:stCondLst>
                                  <p:childTnLst>
                                    <p:animMotion origin="layout" path="M -0.01864 0.00023 L -1.55731E-7 -2.88243E-6 " pathEditMode="relative" rAng="0" ptsTypes="AA">
                                      <p:cBhvr>
                                        <p:cTn id="60" dur="500" fill="hold"/>
                                        <p:tgtEl>
                                          <p:spTgt spid="58"/>
                                        </p:tgtEl>
                                        <p:attrNameLst>
                                          <p:attrName>ppt_x</p:attrName>
                                          <p:attrName>ppt_y</p:attrName>
                                        </p:attrNameLst>
                                      </p:cBhvr>
                                      <p:rCtr x="93200" y="-2300"/>
                                    </p:animMotion>
                                  </p:childTnLst>
                                </p:cTn>
                              </p:par>
                              <p:par>
                                <p:cTn id="61" presetID="10" presetClass="entr" presetSubtype="0" fill="hold" nodeType="withEffect">
                                  <p:stCondLst>
                                    <p:cond delay="25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42" presetClass="path" presetSubtype="0" decel="100000" fill="hold" nodeType="withEffect">
                                  <p:stCondLst>
                                    <p:cond delay="250"/>
                                  </p:stCondLst>
                                  <p:childTnLst>
                                    <p:animMotion origin="layout" path="M -0.01864 0.00022 L -1.55731E-7 3.2365E-6 " pathEditMode="relative" rAng="0" ptsTypes="AA">
                                      <p:cBhvr>
                                        <p:cTn id="65" dur="500" fill="hold"/>
                                        <p:tgtEl>
                                          <p:spTgt spid="22"/>
                                        </p:tgtEl>
                                        <p:attrNameLst>
                                          <p:attrName>ppt_x</p:attrName>
                                          <p:attrName>ppt_y</p:attrName>
                                        </p:attrNameLst>
                                      </p:cBhvr>
                                      <p:rCtr x="93200" y="-2300"/>
                                    </p:animMotion>
                                  </p:childTnLst>
                                </p:cTn>
                              </p:par>
                              <p:par>
                                <p:cTn id="66" presetID="10" presetClass="entr" presetSubtype="0" fill="hold" nodeType="withEffect">
                                  <p:stCondLst>
                                    <p:cond delay="50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42" presetClass="path" presetSubtype="0" decel="100000" fill="hold" nodeType="withEffect">
                                  <p:stCondLst>
                                    <p:cond delay="500"/>
                                  </p:stCondLst>
                                  <p:childTnLst>
                                    <p:animMotion origin="layout" path="M -0.01864 0.00023 L -1.55731E-7 -6.44576E-7 " pathEditMode="relative" rAng="0" ptsTypes="AA">
                                      <p:cBhvr>
                                        <p:cTn id="70" dur="500" fill="hold"/>
                                        <p:tgtEl>
                                          <p:spTgt spid="5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60"/>
          <a:stretch/>
        </p:blipFill>
        <p:spPr>
          <a:xfrm>
            <a:off x="764770" y="0"/>
            <a:ext cx="10937175" cy="6858000"/>
          </a:xfrm>
          <a:prstGeom prst="rect">
            <a:avLst/>
          </a:prstGeom>
        </p:spPr>
      </p:pic>
    </p:spTree>
    <p:extLst>
      <p:ext uri="{BB962C8B-B14F-4D97-AF65-F5344CB8AC3E}">
        <p14:creationId xmlns:p14="http://schemas.microsoft.com/office/powerpoint/2010/main" val="1867882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6404" y="0"/>
            <a:ext cx="9705814" cy="6858000"/>
          </a:xfrm>
          <a:prstGeom prst="rect">
            <a:avLst/>
          </a:prstGeom>
        </p:spPr>
      </p:pic>
    </p:spTree>
    <p:extLst>
      <p:ext uri="{BB962C8B-B14F-4D97-AF65-F5344CB8AC3E}">
        <p14:creationId xmlns:p14="http://schemas.microsoft.com/office/powerpoint/2010/main" val="288899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Next Steps</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6" name="Group 5"/>
          <p:cNvGrpSpPr/>
          <p:nvPr/>
        </p:nvGrpSpPr>
        <p:grpSpPr>
          <a:xfrm>
            <a:off x="746717" y="2597473"/>
            <a:ext cx="5720567" cy="400110"/>
            <a:chOff x="961187" y="3163612"/>
            <a:chExt cx="5720567" cy="400110"/>
          </a:xfrm>
        </p:grpSpPr>
        <p:sp>
          <p:nvSpPr>
            <p:cNvPr id="19" name="Rectangle 18"/>
            <p:cNvSpPr/>
            <p:nvPr/>
          </p:nvSpPr>
          <p:spPr>
            <a:xfrm>
              <a:off x="1474366" y="3163612"/>
              <a:ext cx="5207388"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Find Azure </a:t>
              </a:r>
              <a:r>
                <a:rPr lang="en-US" sz="2000" dirty="0">
                  <a:latin typeface="Segoe UI Light" panose="020B0502040204020203" pitchFamily="34" charset="0"/>
                  <a:ea typeface="Segoe UI" pitchFamily="34" charset="0"/>
                  <a:cs typeface="Segoe UI Light" panose="020B0502040204020203" pitchFamily="34" charset="0"/>
                </a:rPr>
                <a:t>ML Tutorials </a:t>
              </a:r>
              <a:r>
                <a:rPr lang="en-US" sz="2000" dirty="0" smtClean="0">
                  <a:latin typeface="Segoe UI Light" panose="020B0502040204020203" pitchFamily="34" charset="0"/>
                  <a:ea typeface="Segoe UI" pitchFamily="34" charset="0"/>
                  <a:cs typeface="Segoe UI Light" panose="020B0502040204020203" pitchFamily="34" charset="0"/>
                </a:rPr>
                <a:t>Available in the Gallery</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197805"/>
              <a:ext cx="325066" cy="331723"/>
            </a:xfrm>
            <a:prstGeom prst="rect">
              <a:avLst/>
            </a:prstGeom>
          </p:spPr>
        </p:pic>
      </p:grpSp>
      <p:grpSp>
        <p:nvGrpSpPr>
          <p:cNvPr id="5" name="Group 4"/>
          <p:cNvGrpSpPr/>
          <p:nvPr/>
        </p:nvGrpSpPr>
        <p:grpSpPr>
          <a:xfrm>
            <a:off x="746717" y="3178826"/>
            <a:ext cx="5051281" cy="400110"/>
            <a:chOff x="961187" y="3868376"/>
            <a:chExt cx="5051281" cy="40011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902570"/>
              <a:ext cx="325066" cy="331723"/>
            </a:xfrm>
            <a:prstGeom prst="rect">
              <a:avLst/>
            </a:prstGeom>
          </p:spPr>
        </p:pic>
        <p:sp>
          <p:nvSpPr>
            <p:cNvPr id="2" name="Rectangle 1"/>
            <p:cNvSpPr/>
            <p:nvPr/>
          </p:nvSpPr>
          <p:spPr>
            <a:xfrm>
              <a:off x="1474366" y="3868376"/>
              <a:ext cx="4538102"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Build you own solutions using Azure ML!</a:t>
              </a:r>
              <a:endParaRPr lang="en-US" sz="2000" dirty="0">
                <a:latin typeface="Segoe UI Light" panose="020B0502040204020203" pitchFamily="34" charset="0"/>
                <a:ea typeface="Segoe UI" pitchFamily="34" charset="0"/>
                <a:cs typeface="Segoe UI Light" panose="020B0502040204020203" pitchFamily="34" charset="0"/>
              </a:endParaRPr>
            </a:p>
          </p:txBody>
        </p:sp>
      </p:grpSp>
      <p:sp>
        <p:nvSpPr>
          <p:cNvPr id="25" name="Rectangle 24"/>
          <p:cNvSpPr/>
          <p:nvPr/>
        </p:nvSpPr>
        <p:spPr>
          <a:xfrm>
            <a:off x="8640251" y="2173371"/>
            <a:ext cx="1895071"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Follow @</a:t>
            </a:r>
            <a:r>
              <a:rPr lang="en-US" sz="2000" dirty="0" err="1" smtClean="0">
                <a:latin typeface="Segoe UI Light" panose="020B0502040204020203" pitchFamily="34" charset="0"/>
                <a:ea typeface="Segoe UI" pitchFamily="34" charset="0"/>
                <a:cs typeface="Segoe UI Light" panose="020B0502040204020203" pitchFamily="34" charset="0"/>
              </a:rPr>
              <a:t>Fur_Bi</a:t>
            </a:r>
            <a:r>
              <a:rPr lang="en-US" sz="2000" dirty="0" smtClean="0">
                <a:latin typeface="Segoe UI Light" panose="020B0502040204020203" pitchFamily="34" charset="0"/>
                <a:ea typeface="Segoe UI" pitchFamily="34" charset="0"/>
                <a:cs typeface="Segoe UI Light" panose="020B0502040204020203" pitchFamily="34" charset="0"/>
              </a:rPr>
              <a:t>!</a:t>
            </a:r>
            <a:endParaRPr lang="en-US" sz="2000" dirty="0">
              <a:latin typeface="Segoe UI Light" panose="020B0502040204020203" pitchFamily="34" charset="0"/>
              <a:ea typeface="Segoe UI" pitchFamily="34" charset="0"/>
              <a:cs typeface="Segoe UI Light" panose="020B0502040204020203" pitchFamily="34" charset="0"/>
            </a:endParaRPr>
          </a:p>
        </p:txBody>
      </p:sp>
      <p:sp>
        <p:nvSpPr>
          <p:cNvPr id="27" name="Rectangle 26"/>
          <p:cNvSpPr/>
          <p:nvPr/>
        </p:nvSpPr>
        <p:spPr>
          <a:xfrm>
            <a:off x="4025186" y="5346568"/>
            <a:ext cx="4866165" cy="400110"/>
          </a:xfrm>
          <a:prstGeom prst="rect">
            <a:avLst/>
          </a:prstGeom>
        </p:spPr>
        <p:txBody>
          <a:bodyPr wrap="square">
            <a:spAutoFit/>
          </a:bodyPr>
          <a:lstStyle/>
          <a:p>
            <a:pPr defTabSz="932472" fontAlgn="base">
              <a:spcBef>
                <a:spcPct val="0"/>
              </a:spcBef>
              <a:spcAft>
                <a:spcPct val="0"/>
              </a:spcAft>
            </a:pPr>
            <a:r>
              <a:rPr lang="en-US" sz="2000" b="1" i="1" dirty="0" smtClean="0">
                <a:latin typeface="Segoe UI Light" panose="020B0502040204020203" pitchFamily="34" charset="0"/>
                <a:ea typeface="Segoe UI" pitchFamily="34" charset="0"/>
                <a:cs typeface="Segoe UI Light" panose="020B0502040204020203" pitchFamily="34" charset="0"/>
              </a:rPr>
              <a:t>Do you have your own ideas?...</a:t>
            </a:r>
            <a:endParaRPr lang="en-US" sz="2000" b="1" i="1" dirty="0">
              <a:latin typeface="Segoe UI Light" panose="020B0502040204020203" pitchFamily="34" charset="0"/>
              <a:ea typeface="Segoe UI" pitchFamily="34" charset="0"/>
              <a:cs typeface="Segoe UI Light" panose="020B0502040204020203" pitchFamily="34" charset="0"/>
            </a:endParaRPr>
          </a:p>
        </p:txBody>
      </p:sp>
      <p:grpSp>
        <p:nvGrpSpPr>
          <p:cNvPr id="9" name="Group 8"/>
          <p:cNvGrpSpPr/>
          <p:nvPr/>
        </p:nvGrpSpPr>
        <p:grpSpPr>
          <a:xfrm>
            <a:off x="746717" y="4341113"/>
            <a:ext cx="10583949" cy="400110"/>
            <a:chOff x="961187" y="4452024"/>
            <a:chExt cx="10583949" cy="400110"/>
          </a:xfrm>
        </p:grpSpPr>
        <p:sp>
          <p:nvSpPr>
            <p:cNvPr id="26" name="Rectangle 25"/>
            <p:cNvSpPr/>
            <p:nvPr/>
          </p:nvSpPr>
          <p:spPr>
            <a:xfrm>
              <a:off x="1474366" y="4452024"/>
              <a:ext cx="10070770"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Watch the webinars on the Machine Learning Blog </a:t>
              </a:r>
              <a:r>
                <a:rPr lang="en-GB" dirty="0">
                  <a:hlinkClick r:id="rId5"/>
                </a:rPr>
                <a:t>http://blogs.technet.com/b/machinelearning</a:t>
              </a:r>
              <a:r>
                <a:rPr lang="en-GB" dirty="0" smtClean="0">
                  <a:hlinkClick r:id="rId5"/>
                </a:rPr>
                <a:t>/</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grpSp>
        <p:nvGrpSpPr>
          <p:cNvPr id="11" name="Group 10"/>
          <p:cNvGrpSpPr/>
          <p:nvPr/>
        </p:nvGrpSpPr>
        <p:grpSpPr>
          <a:xfrm>
            <a:off x="746717" y="2039946"/>
            <a:ext cx="6117227" cy="400110"/>
            <a:chOff x="955723" y="2579964"/>
            <a:chExt cx="6117227" cy="400110"/>
          </a:xfrm>
        </p:grpSpPr>
        <p:sp>
          <p:nvSpPr>
            <p:cNvPr id="24" name="Rectangle 23"/>
            <p:cNvSpPr/>
            <p:nvPr/>
          </p:nvSpPr>
          <p:spPr>
            <a:xfrm>
              <a:off x="1474366" y="2579964"/>
              <a:ext cx="5598584"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Explore the other Data Services available on Azure</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23" y="2616051"/>
              <a:ext cx="325066" cy="331723"/>
            </a:xfrm>
            <a:prstGeom prst="rect">
              <a:avLst/>
            </a:prstGeom>
          </p:spPr>
        </p:pic>
      </p:grpSp>
      <p:grpSp>
        <p:nvGrpSpPr>
          <p:cNvPr id="31" name="Group 30"/>
          <p:cNvGrpSpPr/>
          <p:nvPr/>
        </p:nvGrpSpPr>
        <p:grpSpPr>
          <a:xfrm>
            <a:off x="746717" y="3760179"/>
            <a:ext cx="7542026" cy="400110"/>
            <a:chOff x="961187" y="4452024"/>
            <a:chExt cx="7542026" cy="400110"/>
          </a:xfrm>
        </p:grpSpPr>
        <p:sp>
          <p:nvSpPr>
            <p:cNvPr id="32" name="Rectangle 31"/>
            <p:cNvSpPr/>
            <p:nvPr/>
          </p:nvSpPr>
          <p:spPr>
            <a:xfrm>
              <a:off x="1474366" y="4452024"/>
              <a:ext cx="7028847"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Get inspired by the examples in the Gallery and start exploring!</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spTree>
    <p:extLst>
      <p:ext uri="{BB962C8B-B14F-4D97-AF65-F5344CB8AC3E}">
        <p14:creationId xmlns:p14="http://schemas.microsoft.com/office/powerpoint/2010/main" val="26248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dirty="0"/>
              <a:t>Learn More Online</a:t>
            </a:r>
            <a:endParaRPr lang="en-IN" sz="4300" dirty="0"/>
          </a:p>
        </p:txBody>
      </p:sp>
      <p:sp>
        <p:nvSpPr>
          <p:cNvPr id="87" name="Rectangle 86"/>
          <p:cNvSpPr/>
          <p:nvPr/>
        </p:nvSpPr>
        <p:spPr>
          <a:xfrm>
            <a:off x="866" y="4413226"/>
            <a:ext cx="12190271" cy="2443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4192"/>
            <a:endParaRPr lang="en-IN" sz="1765">
              <a:solidFill>
                <a:prstClr val="white"/>
              </a:solidFill>
            </a:endParaRPr>
          </a:p>
        </p:txBody>
      </p:sp>
      <p:grpSp>
        <p:nvGrpSpPr>
          <p:cNvPr id="88" name="Group 87"/>
          <p:cNvGrpSpPr/>
          <p:nvPr/>
        </p:nvGrpSpPr>
        <p:grpSpPr>
          <a:xfrm>
            <a:off x="5082" y="2809087"/>
            <a:ext cx="12218148" cy="4077053"/>
            <a:chOff x="4301" y="2864828"/>
            <a:chExt cx="12464915" cy="4159396"/>
          </a:xfrm>
        </p:grpSpPr>
        <p:sp>
          <p:nvSpPr>
            <p:cNvPr id="89" name="Freeform 5"/>
            <p:cNvSpPr>
              <a:spLocks/>
            </p:cNvSpPr>
            <p:nvPr/>
          </p:nvSpPr>
          <p:spPr bwMode="auto">
            <a:xfrm>
              <a:off x="3619568" y="4356490"/>
              <a:ext cx="8849648" cy="2656739"/>
            </a:xfrm>
            <a:custGeom>
              <a:avLst/>
              <a:gdLst>
                <a:gd name="T0" fmla="*/ 2178 w 2178"/>
                <a:gd name="T1" fmla="*/ 652 h 652"/>
                <a:gd name="T2" fmla="*/ 1898 w 2178"/>
                <a:gd name="T3" fmla="*/ 245 h 652"/>
                <a:gd name="T4" fmla="*/ 1870 w 2178"/>
                <a:gd name="T5" fmla="*/ 208 h 652"/>
                <a:gd name="T6" fmla="*/ 1734 w 2178"/>
                <a:gd name="T7" fmla="*/ 103 h 652"/>
                <a:gd name="T8" fmla="*/ 1662 w 2178"/>
                <a:gd name="T9" fmla="*/ 236 h 652"/>
                <a:gd name="T10" fmla="*/ 1662 w 2178"/>
                <a:gd name="T11" fmla="*/ 236 h 652"/>
                <a:gd name="T12" fmla="*/ 1642 w 2178"/>
                <a:gd name="T13" fmla="*/ 246 h 652"/>
                <a:gd name="T14" fmla="*/ 1493 w 2178"/>
                <a:gd name="T15" fmla="*/ 114 h 652"/>
                <a:gd name="T16" fmla="*/ 1340 w 2178"/>
                <a:gd name="T17" fmla="*/ 0 h 652"/>
                <a:gd name="T18" fmla="*/ 1227 w 2178"/>
                <a:gd name="T19" fmla="*/ 119 h 652"/>
                <a:gd name="T20" fmla="*/ 1041 w 2178"/>
                <a:gd name="T21" fmla="*/ 191 h 652"/>
                <a:gd name="T22" fmla="*/ 939 w 2178"/>
                <a:gd name="T23" fmla="*/ 119 h 652"/>
                <a:gd name="T24" fmla="*/ 815 w 2178"/>
                <a:gd name="T25" fmla="*/ 149 h 652"/>
                <a:gd name="T26" fmla="*/ 653 w 2178"/>
                <a:gd name="T27" fmla="*/ 368 h 652"/>
                <a:gd name="T28" fmla="*/ 563 w 2178"/>
                <a:gd name="T29" fmla="*/ 348 h 652"/>
                <a:gd name="T30" fmla="*/ 486 w 2178"/>
                <a:gd name="T31" fmla="*/ 360 h 652"/>
                <a:gd name="T32" fmla="*/ 396 w 2178"/>
                <a:gd name="T33" fmla="*/ 462 h 652"/>
                <a:gd name="T34" fmla="*/ 369 w 2178"/>
                <a:gd name="T35" fmla="*/ 405 h 652"/>
                <a:gd name="T36" fmla="*/ 315 w 2178"/>
                <a:gd name="T37" fmla="*/ 405 h 652"/>
                <a:gd name="T38" fmla="*/ 240 w 2178"/>
                <a:gd name="T39" fmla="*/ 440 h 652"/>
                <a:gd name="T40" fmla="*/ 0 w 2178"/>
                <a:gd name="T41" fmla="*/ 652 h 652"/>
                <a:gd name="T42" fmla="*/ 2178 w 2178"/>
                <a:gd name="T43" fmla="*/ 65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78" h="652">
                  <a:moveTo>
                    <a:pt x="2178" y="652"/>
                  </a:moveTo>
                  <a:cubicBezTo>
                    <a:pt x="1898" y="245"/>
                    <a:pt x="1898" y="245"/>
                    <a:pt x="1898" y="245"/>
                  </a:cubicBezTo>
                  <a:cubicBezTo>
                    <a:pt x="1870" y="208"/>
                    <a:pt x="1870" y="208"/>
                    <a:pt x="1870" y="208"/>
                  </a:cubicBezTo>
                  <a:cubicBezTo>
                    <a:pt x="1734" y="103"/>
                    <a:pt x="1734" y="103"/>
                    <a:pt x="1734" y="103"/>
                  </a:cubicBezTo>
                  <a:cubicBezTo>
                    <a:pt x="1662" y="236"/>
                    <a:pt x="1662" y="236"/>
                    <a:pt x="1662" y="236"/>
                  </a:cubicBezTo>
                  <a:cubicBezTo>
                    <a:pt x="1662" y="236"/>
                    <a:pt x="1662" y="236"/>
                    <a:pt x="1662" y="236"/>
                  </a:cubicBezTo>
                  <a:cubicBezTo>
                    <a:pt x="1642" y="246"/>
                    <a:pt x="1642" y="246"/>
                    <a:pt x="1642" y="246"/>
                  </a:cubicBezTo>
                  <a:cubicBezTo>
                    <a:pt x="1493" y="114"/>
                    <a:pt x="1493" y="114"/>
                    <a:pt x="1493" y="114"/>
                  </a:cubicBezTo>
                  <a:cubicBezTo>
                    <a:pt x="1340" y="0"/>
                    <a:pt x="1340" y="0"/>
                    <a:pt x="1340" y="0"/>
                  </a:cubicBezTo>
                  <a:cubicBezTo>
                    <a:pt x="1227" y="119"/>
                    <a:pt x="1227" y="119"/>
                    <a:pt x="1227" y="119"/>
                  </a:cubicBezTo>
                  <a:cubicBezTo>
                    <a:pt x="1041" y="191"/>
                    <a:pt x="1041" y="191"/>
                    <a:pt x="1041" y="191"/>
                  </a:cubicBezTo>
                  <a:cubicBezTo>
                    <a:pt x="939" y="119"/>
                    <a:pt x="939" y="119"/>
                    <a:pt x="939" y="119"/>
                  </a:cubicBezTo>
                  <a:cubicBezTo>
                    <a:pt x="815" y="149"/>
                    <a:pt x="815" y="149"/>
                    <a:pt x="815" y="149"/>
                  </a:cubicBezTo>
                  <a:cubicBezTo>
                    <a:pt x="653" y="368"/>
                    <a:pt x="653" y="368"/>
                    <a:pt x="653" y="368"/>
                  </a:cubicBezTo>
                  <a:cubicBezTo>
                    <a:pt x="563" y="348"/>
                    <a:pt x="563" y="348"/>
                    <a:pt x="563" y="348"/>
                  </a:cubicBezTo>
                  <a:cubicBezTo>
                    <a:pt x="486" y="360"/>
                    <a:pt x="486" y="360"/>
                    <a:pt x="486" y="360"/>
                  </a:cubicBezTo>
                  <a:cubicBezTo>
                    <a:pt x="396" y="462"/>
                    <a:pt x="396" y="462"/>
                    <a:pt x="396" y="462"/>
                  </a:cubicBezTo>
                  <a:cubicBezTo>
                    <a:pt x="369" y="405"/>
                    <a:pt x="369" y="405"/>
                    <a:pt x="369" y="405"/>
                  </a:cubicBezTo>
                  <a:cubicBezTo>
                    <a:pt x="315" y="405"/>
                    <a:pt x="315" y="405"/>
                    <a:pt x="315" y="405"/>
                  </a:cubicBezTo>
                  <a:cubicBezTo>
                    <a:pt x="315" y="405"/>
                    <a:pt x="283" y="420"/>
                    <a:pt x="240" y="440"/>
                  </a:cubicBezTo>
                  <a:cubicBezTo>
                    <a:pt x="0" y="652"/>
                    <a:pt x="0" y="652"/>
                    <a:pt x="0" y="652"/>
                  </a:cubicBezTo>
                  <a:lnTo>
                    <a:pt x="2178" y="652"/>
                  </a:ln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0" name="Freeform 40"/>
            <p:cNvSpPr>
              <a:spLocks/>
            </p:cNvSpPr>
            <p:nvPr/>
          </p:nvSpPr>
          <p:spPr bwMode="auto">
            <a:xfrm>
              <a:off x="5593673" y="5471026"/>
              <a:ext cx="678535" cy="391541"/>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1" name="Freeform 41"/>
            <p:cNvSpPr>
              <a:spLocks/>
            </p:cNvSpPr>
            <p:nvPr/>
          </p:nvSpPr>
          <p:spPr bwMode="auto">
            <a:xfrm rot="21413952">
              <a:off x="10331114" y="4617018"/>
              <a:ext cx="846631" cy="701084"/>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Lst>
              <a:ahLst/>
              <a:cxnLst>
                <a:cxn ang="0">
                  <a:pos x="T0" y="T1"/>
                </a:cxn>
                <a:cxn ang="0">
                  <a:pos x="T2" y="T3"/>
                </a:cxn>
                <a:cxn ang="0">
                  <a:pos x="T4" y="T5"/>
                </a:cxn>
                <a:cxn ang="0">
                  <a:pos x="T6" y="T7"/>
                </a:cxn>
                <a:cxn ang="0">
                  <a:pos x="T8" y="T9"/>
                </a:cxn>
                <a:cxn ang="0">
                  <a:pos x="T10" y="T11"/>
                </a:cxn>
              </a:cxnLst>
              <a:rect l="0" t="0" r="r" b="b"/>
              <a:pathLst>
                <a:path w="413" h="342">
                  <a:moveTo>
                    <a:pt x="0" y="342"/>
                  </a:moveTo>
                  <a:lnTo>
                    <a:pt x="0" y="342"/>
                  </a:lnTo>
                  <a:lnTo>
                    <a:pt x="206" y="153"/>
                  </a:lnTo>
                  <a:lnTo>
                    <a:pt x="413" y="286"/>
                  </a:lnTo>
                  <a:lnTo>
                    <a:pt x="196" y="0"/>
                  </a:lnTo>
                  <a:lnTo>
                    <a:pt x="0" y="342"/>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2" name="Freeform 42"/>
            <p:cNvSpPr>
              <a:spLocks/>
            </p:cNvSpPr>
            <p:nvPr/>
          </p:nvSpPr>
          <p:spPr bwMode="auto">
            <a:xfrm>
              <a:off x="4595346" y="5621165"/>
              <a:ext cx="522738" cy="530938"/>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3" name="Freeform 43"/>
            <p:cNvSpPr>
              <a:spLocks/>
            </p:cNvSpPr>
            <p:nvPr/>
          </p:nvSpPr>
          <p:spPr bwMode="auto">
            <a:xfrm>
              <a:off x="6930242" y="4268387"/>
              <a:ext cx="2755137" cy="869180"/>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dirty="0">
                <a:solidFill>
                  <a:prstClr val="black"/>
                </a:solidFill>
              </a:endParaRPr>
            </a:p>
          </p:txBody>
        </p:sp>
        <p:sp>
          <p:nvSpPr>
            <p:cNvPr id="94" name="Freeform 6"/>
            <p:cNvSpPr>
              <a:spLocks/>
            </p:cNvSpPr>
            <p:nvPr/>
          </p:nvSpPr>
          <p:spPr bwMode="auto">
            <a:xfrm>
              <a:off x="9080643" y="5302644"/>
              <a:ext cx="1311970" cy="92452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Lst>
              <a:ahLst/>
              <a:cxnLst>
                <a:cxn ang="0">
                  <a:pos x="T0" y="T1"/>
                </a:cxn>
                <a:cxn ang="0">
                  <a:pos x="T2" y="T3"/>
                </a:cxn>
                <a:cxn ang="0">
                  <a:pos x="T4" y="T5"/>
                </a:cxn>
                <a:cxn ang="0">
                  <a:pos x="T6" y="T7"/>
                </a:cxn>
                <a:cxn ang="0">
                  <a:pos x="T8" y="T9"/>
                </a:cxn>
                <a:cxn ang="0">
                  <a:pos x="T10" y="T11"/>
                </a:cxn>
              </a:cxnLst>
              <a:rect l="0" t="0" r="r" b="b"/>
              <a:pathLst>
                <a:path w="323" h="227">
                  <a:moveTo>
                    <a:pt x="298" y="10"/>
                  </a:moveTo>
                  <a:cubicBezTo>
                    <a:pt x="298" y="10"/>
                    <a:pt x="279" y="120"/>
                    <a:pt x="140" y="169"/>
                  </a:cubicBezTo>
                  <a:cubicBezTo>
                    <a:pt x="0" y="218"/>
                    <a:pt x="254" y="227"/>
                    <a:pt x="254" y="227"/>
                  </a:cubicBezTo>
                  <a:cubicBezTo>
                    <a:pt x="247" y="200"/>
                    <a:pt x="247" y="200"/>
                    <a:pt x="247" y="200"/>
                  </a:cubicBezTo>
                  <a:cubicBezTo>
                    <a:pt x="247" y="200"/>
                    <a:pt x="323" y="120"/>
                    <a:pt x="318" y="0"/>
                  </a:cubicBezTo>
                  <a:lnTo>
                    <a:pt x="298"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5" name="Freeform 9"/>
            <p:cNvSpPr>
              <a:spLocks/>
            </p:cNvSpPr>
            <p:nvPr/>
          </p:nvSpPr>
          <p:spPr bwMode="auto">
            <a:xfrm>
              <a:off x="10607858" y="5478940"/>
              <a:ext cx="293143" cy="883530"/>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6" name="Freeform 10"/>
            <p:cNvSpPr>
              <a:spLocks/>
            </p:cNvSpPr>
            <p:nvPr/>
          </p:nvSpPr>
          <p:spPr bwMode="auto">
            <a:xfrm>
              <a:off x="10851803" y="5681885"/>
              <a:ext cx="227545" cy="680584"/>
            </a:xfrm>
            <a:custGeom>
              <a:avLst/>
              <a:gdLst>
                <a:gd name="T0" fmla="*/ 62 w 111"/>
                <a:gd name="T1" fmla="*/ 0 h 332"/>
                <a:gd name="T2" fmla="*/ 0 w 111"/>
                <a:gd name="T3" fmla="*/ 332 h 332"/>
                <a:gd name="T4" fmla="*/ 111 w 111"/>
                <a:gd name="T5" fmla="*/ 332 h 332"/>
                <a:gd name="T6" fmla="*/ 62 w 111"/>
                <a:gd name="T7" fmla="*/ 0 h 332"/>
              </a:gdLst>
              <a:ahLst/>
              <a:cxnLst>
                <a:cxn ang="0">
                  <a:pos x="T0" y="T1"/>
                </a:cxn>
                <a:cxn ang="0">
                  <a:pos x="T2" y="T3"/>
                </a:cxn>
                <a:cxn ang="0">
                  <a:pos x="T4" y="T5"/>
                </a:cxn>
                <a:cxn ang="0">
                  <a:pos x="T6" y="T7"/>
                </a:cxn>
              </a:cxnLst>
              <a:rect l="0" t="0" r="r" b="b"/>
              <a:pathLst>
                <a:path w="111" h="332">
                  <a:moveTo>
                    <a:pt x="62" y="0"/>
                  </a:moveTo>
                  <a:lnTo>
                    <a:pt x="0" y="332"/>
                  </a:lnTo>
                  <a:lnTo>
                    <a:pt x="111" y="332"/>
                  </a:lnTo>
                  <a:lnTo>
                    <a:pt x="62"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7" name="Freeform 11"/>
            <p:cNvSpPr>
              <a:spLocks/>
            </p:cNvSpPr>
            <p:nvPr/>
          </p:nvSpPr>
          <p:spPr bwMode="auto">
            <a:xfrm>
              <a:off x="4802391" y="6325570"/>
              <a:ext cx="3230726" cy="672385"/>
            </a:xfrm>
            <a:custGeom>
              <a:avLst/>
              <a:gdLst>
                <a:gd name="T0" fmla="*/ 491 w 795"/>
                <a:gd name="T1" fmla="*/ 8 h 165"/>
                <a:gd name="T2" fmla="*/ 483 w 795"/>
                <a:gd name="T3" fmla="*/ 7 h 165"/>
                <a:gd name="T4" fmla="*/ 461 w 795"/>
                <a:gd name="T5" fmla="*/ 4 h 165"/>
                <a:gd name="T6" fmla="*/ 417 w 795"/>
                <a:gd name="T7" fmla="*/ 1 h 165"/>
                <a:gd name="T8" fmla="*/ 393 w 795"/>
                <a:gd name="T9" fmla="*/ 0 h 165"/>
                <a:gd name="T10" fmla="*/ 0 w 795"/>
                <a:gd name="T11" fmla="*/ 165 h 165"/>
                <a:gd name="T12" fmla="*/ 282 w 795"/>
                <a:gd name="T13" fmla="*/ 165 h 165"/>
                <a:gd name="T14" fmla="*/ 795 w 795"/>
                <a:gd name="T15" fmla="*/ 165 h 165"/>
                <a:gd name="T16" fmla="*/ 491 w 795"/>
                <a:gd name="T17" fmla="*/ 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5" h="165">
                  <a:moveTo>
                    <a:pt x="491" y="8"/>
                  </a:moveTo>
                  <a:cubicBezTo>
                    <a:pt x="488" y="7"/>
                    <a:pt x="486" y="7"/>
                    <a:pt x="483" y="7"/>
                  </a:cubicBezTo>
                  <a:cubicBezTo>
                    <a:pt x="476" y="6"/>
                    <a:pt x="468" y="5"/>
                    <a:pt x="461" y="4"/>
                  </a:cubicBezTo>
                  <a:cubicBezTo>
                    <a:pt x="446" y="2"/>
                    <a:pt x="432" y="1"/>
                    <a:pt x="417" y="1"/>
                  </a:cubicBezTo>
                  <a:cubicBezTo>
                    <a:pt x="409" y="0"/>
                    <a:pt x="401" y="0"/>
                    <a:pt x="393" y="0"/>
                  </a:cubicBezTo>
                  <a:cubicBezTo>
                    <a:pt x="251" y="1"/>
                    <a:pt x="109" y="56"/>
                    <a:pt x="0" y="165"/>
                  </a:cubicBezTo>
                  <a:cubicBezTo>
                    <a:pt x="282" y="165"/>
                    <a:pt x="282" y="165"/>
                    <a:pt x="282" y="165"/>
                  </a:cubicBezTo>
                  <a:cubicBezTo>
                    <a:pt x="795" y="165"/>
                    <a:pt x="795" y="165"/>
                    <a:pt x="795" y="165"/>
                  </a:cubicBezTo>
                  <a:cubicBezTo>
                    <a:pt x="709" y="79"/>
                    <a:pt x="602" y="27"/>
                    <a:pt x="491"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8" name="Freeform 12"/>
            <p:cNvSpPr>
              <a:spLocks/>
            </p:cNvSpPr>
            <p:nvPr/>
          </p:nvSpPr>
          <p:spPr bwMode="auto">
            <a:xfrm>
              <a:off x="9084743" y="6306191"/>
              <a:ext cx="3384473" cy="705184"/>
            </a:xfrm>
            <a:custGeom>
              <a:avLst/>
              <a:gdLst>
                <a:gd name="T0" fmla="*/ 515 w 833"/>
                <a:gd name="T1" fmla="*/ 8 h 173"/>
                <a:gd name="T2" fmla="*/ 506 w 833"/>
                <a:gd name="T3" fmla="*/ 7 h 173"/>
                <a:gd name="T4" fmla="*/ 483 w 833"/>
                <a:gd name="T5" fmla="*/ 4 h 173"/>
                <a:gd name="T6" fmla="*/ 437 w 833"/>
                <a:gd name="T7" fmla="*/ 1 h 173"/>
                <a:gd name="T8" fmla="*/ 411 w 833"/>
                <a:gd name="T9" fmla="*/ 0 h 173"/>
                <a:gd name="T10" fmla="*/ 0 w 833"/>
                <a:gd name="T11" fmla="*/ 173 h 173"/>
                <a:gd name="T12" fmla="*/ 295 w 833"/>
                <a:gd name="T13" fmla="*/ 173 h 173"/>
                <a:gd name="T14" fmla="*/ 833 w 833"/>
                <a:gd name="T15" fmla="*/ 173 h 173"/>
                <a:gd name="T16" fmla="*/ 515 w 833"/>
                <a:gd name="T17" fmla="*/ 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173">
                  <a:moveTo>
                    <a:pt x="515" y="8"/>
                  </a:moveTo>
                  <a:cubicBezTo>
                    <a:pt x="512" y="8"/>
                    <a:pt x="509" y="7"/>
                    <a:pt x="506" y="7"/>
                  </a:cubicBezTo>
                  <a:cubicBezTo>
                    <a:pt x="498" y="6"/>
                    <a:pt x="491" y="5"/>
                    <a:pt x="483" y="4"/>
                  </a:cubicBezTo>
                  <a:cubicBezTo>
                    <a:pt x="468" y="2"/>
                    <a:pt x="452" y="1"/>
                    <a:pt x="437" y="1"/>
                  </a:cubicBezTo>
                  <a:cubicBezTo>
                    <a:pt x="428" y="0"/>
                    <a:pt x="420" y="0"/>
                    <a:pt x="411" y="0"/>
                  </a:cubicBezTo>
                  <a:cubicBezTo>
                    <a:pt x="262" y="2"/>
                    <a:pt x="114" y="59"/>
                    <a:pt x="0" y="173"/>
                  </a:cubicBezTo>
                  <a:cubicBezTo>
                    <a:pt x="295" y="173"/>
                    <a:pt x="295" y="173"/>
                    <a:pt x="295" y="173"/>
                  </a:cubicBezTo>
                  <a:cubicBezTo>
                    <a:pt x="833" y="173"/>
                    <a:pt x="833" y="173"/>
                    <a:pt x="833" y="173"/>
                  </a:cubicBezTo>
                  <a:cubicBezTo>
                    <a:pt x="743" y="83"/>
                    <a:pt x="631" y="28"/>
                    <a:pt x="515"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99" name="Freeform 58"/>
            <p:cNvSpPr>
              <a:spLocks/>
            </p:cNvSpPr>
            <p:nvPr/>
          </p:nvSpPr>
          <p:spPr bwMode="auto">
            <a:xfrm>
              <a:off x="4301" y="6963899"/>
              <a:ext cx="6400800" cy="60325"/>
            </a:xfrm>
            <a:custGeom>
              <a:avLst/>
              <a:gdLst>
                <a:gd name="T0" fmla="*/ 1830 w 1830"/>
                <a:gd name="T1" fmla="*/ 0 h 83"/>
                <a:gd name="T2" fmla="*/ 1830 w 1830"/>
                <a:gd name="T3" fmla="*/ 0 h 83"/>
                <a:gd name="T4" fmla="*/ 0 w 1830"/>
                <a:gd name="T5" fmla="*/ 0 h 83"/>
                <a:gd name="T6" fmla="*/ 0 w 1830"/>
                <a:gd name="T7" fmla="*/ 83 h 83"/>
                <a:gd name="T8" fmla="*/ 1830 w 1830"/>
                <a:gd name="T9" fmla="*/ 83 h 83"/>
                <a:gd name="T10" fmla="*/ 1830 w 1830"/>
                <a:gd name="T11" fmla="*/ 0 h 83"/>
              </a:gdLst>
              <a:ahLst/>
              <a:cxnLst>
                <a:cxn ang="0">
                  <a:pos x="T0" y="T1"/>
                </a:cxn>
                <a:cxn ang="0">
                  <a:pos x="T2" y="T3"/>
                </a:cxn>
                <a:cxn ang="0">
                  <a:pos x="T4" y="T5"/>
                </a:cxn>
                <a:cxn ang="0">
                  <a:pos x="T6" y="T7"/>
                </a:cxn>
                <a:cxn ang="0">
                  <a:pos x="T8" y="T9"/>
                </a:cxn>
                <a:cxn ang="0">
                  <a:pos x="T10" y="T11"/>
                </a:cxn>
              </a:cxnLst>
              <a:rect l="0" t="0" r="r" b="b"/>
              <a:pathLst>
                <a:path w="1830" h="83">
                  <a:moveTo>
                    <a:pt x="1830" y="0"/>
                  </a:moveTo>
                  <a:lnTo>
                    <a:pt x="1830" y="0"/>
                  </a:lnTo>
                  <a:lnTo>
                    <a:pt x="0" y="0"/>
                  </a:lnTo>
                  <a:lnTo>
                    <a:pt x="0" y="83"/>
                  </a:lnTo>
                  <a:lnTo>
                    <a:pt x="1830" y="83"/>
                  </a:lnTo>
                  <a:lnTo>
                    <a:pt x="1830" y="0"/>
                  </a:lnTo>
                  <a:close/>
                </a:path>
              </a:pathLst>
            </a:custGeom>
            <a:solidFill>
              <a:srgbClr val="7FBA00"/>
            </a:solidFill>
            <a:ln w="0">
              <a:noFill/>
              <a:prstDash val="solid"/>
              <a:round/>
              <a:headEnd/>
              <a:tailEnd/>
            </a:ln>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100" name="Rectangle 99"/>
            <p:cNvSpPr>
              <a:spLocks noChangeArrowheads="1"/>
            </p:cNvSpPr>
            <p:nvPr/>
          </p:nvSpPr>
          <p:spPr bwMode="auto">
            <a:xfrm flipH="1">
              <a:off x="6320409" y="6399343"/>
              <a:ext cx="62428" cy="26337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sp>
          <p:nvSpPr>
            <p:cNvPr id="101" name="Oval 100"/>
            <p:cNvSpPr>
              <a:spLocks noChangeArrowheads="1"/>
            </p:cNvSpPr>
            <p:nvPr/>
          </p:nvSpPr>
          <p:spPr bwMode="auto">
            <a:xfrm flipH="1">
              <a:off x="6197506" y="6154521"/>
              <a:ext cx="304335" cy="351163"/>
            </a:xfrm>
            <a:prstGeom prst="ellipse">
              <a:avLst/>
            </a:prstGeom>
            <a:solidFill>
              <a:srgbClr val="00B050"/>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sp>
          <p:nvSpPr>
            <p:cNvPr id="102" name="Oval 101"/>
            <p:cNvSpPr>
              <a:spLocks noChangeArrowheads="1"/>
            </p:cNvSpPr>
            <p:nvPr/>
          </p:nvSpPr>
          <p:spPr bwMode="auto">
            <a:xfrm flipH="1">
              <a:off x="6236523" y="5974438"/>
              <a:ext cx="226300" cy="256619"/>
            </a:xfrm>
            <a:prstGeom prst="ellipse">
              <a:avLst/>
            </a:prstGeom>
            <a:solidFill>
              <a:srgbClr val="00B050"/>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sp>
          <p:nvSpPr>
            <p:cNvPr id="103" name="Rectangle 102"/>
            <p:cNvSpPr>
              <a:spLocks noChangeArrowheads="1"/>
            </p:cNvSpPr>
            <p:nvPr/>
          </p:nvSpPr>
          <p:spPr bwMode="auto">
            <a:xfrm flipH="1">
              <a:off x="5868194" y="6625042"/>
              <a:ext cx="60476" cy="26337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sp>
          <p:nvSpPr>
            <p:cNvPr id="104" name="Oval 103"/>
            <p:cNvSpPr>
              <a:spLocks noChangeArrowheads="1"/>
            </p:cNvSpPr>
            <p:nvPr/>
          </p:nvSpPr>
          <p:spPr bwMode="auto">
            <a:xfrm flipH="1">
              <a:off x="5743340" y="6380220"/>
              <a:ext cx="306284" cy="351163"/>
            </a:xfrm>
            <a:prstGeom prst="ellipse">
              <a:avLst/>
            </a:prstGeom>
            <a:solidFill>
              <a:srgbClr val="00B050"/>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sp>
          <p:nvSpPr>
            <p:cNvPr id="105" name="Freeform 38"/>
            <p:cNvSpPr>
              <a:spLocks/>
            </p:cNvSpPr>
            <p:nvPr/>
          </p:nvSpPr>
          <p:spPr bwMode="auto">
            <a:xfrm>
              <a:off x="2055831" y="5009860"/>
              <a:ext cx="341044" cy="586597"/>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06" name="Freeform 39"/>
            <p:cNvSpPr>
              <a:spLocks/>
            </p:cNvSpPr>
            <p:nvPr/>
          </p:nvSpPr>
          <p:spPr bwMode="auto">
            <a:xfrm>
              <a:off x="2088571" y="5046693"/>
              <a:ext cx="275564" cy="457000"/>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07" name="Rectangle 40"/>
            <p:cNvSpPr>
              <a:spLocks noChangeArrowheads="1"/>
            </p:cNvSpPr>
            <p:nvPr/>
          </p:nvSpPr>
          <p:spPr bwMode="auto">
            <a:xfrm>
              <a:off x="222376" y="6458174"/>
              <a:ext cx="1605637" cy="5115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08" name="Rectangle 41"/>
            <p:cNvSpPr>
              <a:spLocks noChangeArrowheads="1"/>
            </p:cNvSpPr>
            <p:nvPr/>
          </p:nvSpPr>
          <p:spPr bwMode="auto">
            <a:xfrm>
              <a:off x="1188214" y="5961612"/>
              <a:ext cx="477462" cy="100812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09" name="Rectangle 42"/>
            <p:cNvSpPr>
              <a:spLocks noChangeArrowheads="1"/>
            </p:cNvSpPr>
            <p:nvPr/>
          </p:nvSpPr>
          <p:spPr bwMode="auto">
            <a:xfrm>
              <a:off x="3540056" y="6177597"/>
              <a:ext cx="345137" cy="76530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0" name="Rectangle 43"/>
            <p:cNvSpPr>
              <a:spLocks noChangeArrowheads="1"/>
            </p:cNvSpPr>
            <p:nvPr/>
          </p:nvSpPr>
          <p:spPr bwMode="auto">
            <a:xfrm>
              <a:off x="3312238" y="6458174"/>
              <a:ext cx="668447" cy="51156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1" name="Rectangle 44"/>
            <p:cNvSpPr>
              <a:spLocks noChangeArrowheads="1"/>
            </p:cNvSpPr>
            <p:nvPr/>
          </p:nvSpPr>
          <p:spPr bwMode="auto">
            <a:xfrm>
              <a:off x="1353279" y="5656036"/>
              <a:ext cx="1675210" cy="131370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2" name="Rectangle 45"/>
            <p:cNvSpPr>
              <a:spLocks noChangeArrowheads="1"/>
            </p:cNvSpPr>
            <p:nvPr/>
          </p:nvSpPr>
          <p:spPr bwMode="auto">
            <a:xfrm>
              <a:off x="1519709" y="6682343"/>
              <a:ext cx="1351900" cy="21690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3" name="Rectangle 46"/>
            <p:cNvSpPr>
              <a:spLocks noChangeArrowheads="1"/>
            </p:cNvSpPr>
            <p:nvPr/>
          </p:nvSpPr>
          <p:spPr bwMode="auto">
            <a:xfrm>
              <a:off x="1519709" y="5926588"/>
              <a:ext cx="1351900" cy="2182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4" name="Rectangle 47"/>
            <p:cNvSpPr>
              <a:spLocks noChangeArrowheads="1"/>
            </p:cNvSpPr>
            <p:nvPr/>
          </p:nvSpPr>
          <p:spPr bwMode="auto">
            <a:xfrm>
              <a:off x="1519709" y="6305829"/>
              <a:ext cx="1351900" cy="21826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5" name="Rectangle 48"/>
            <p:cNvSpPr>
              <a:spLocks noChangeArrowheads="1"/>
            </p:cNvSpPr>
            <p:nvPr/>
          </p:nvSpPr>
          <p:spPr bwMode="auto">
            <a:xfrm>
              <a:off x="2466448" y="4870714"/>
              <a:ext cx="474734" cy="72574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6" name="Freeform 49"/>
            <p:cNvSpPr>
              <a:spLocks/>
            </p:cNvSpPr>
            <p:nvPr/>
          </p:nvSpPr>
          <p:spPr bwMode="auto">
            <a:xfrm>
              <a:off x="2514194" y="4948473"/>
              <a:ext cx="375148" cy="65481"/>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7" name="Freeform 50"/>
            <p:cNvSpPr>
              <a:spLocks/>
            </p:cNvSpPr>
            <p:nvPr/>
          </p:nvSpPr>
          <p:spPr bwMode="auto">
            <a:xfrm>
              <a:off x="2514194" y="5065792"/>
              <a:ext cx="375148" cy="6684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8" name="Freeform 51"/>
            <p:cNvSpPr>
              <a:spLocks/>
            </p:cNvSpPr>
            <p:nvPr/>
          </p:nvSpPr>
          <p:spPr bwMode="auto">
            <a:xfrm>
              <a:off x="2514194" y="5183111"/>
              <a:ext cx="375148" cy="62752"/>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19" name="Freeform 52"/>
            <p:cNvSpPr>
              <a:spLocks/>
            </p:cNvSpPr>
            <p:nvPr/>
          </p:nvSpPr>
          <p:spPr bwMode="auto">
            <a:xfrm>
              <a:off x="2514194" y="5297702"/>
              <a:ext cx="375148" cy="6684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0" name="Freeform 53"/>
            <p:cNvSpPr>
              <a:spLocks/>
            </p:cNvSpPr>
            <p:nvPr/>
          </p:nvSpPr>
          <p:spPr bwMode="auto">
            <a:xfrm>
              <a:off x="2514194" y="5415022"/>
              <a:ext cx="375148" cy="66845"/>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1" name="Oval 54"/>
            <p:cNvSpPr>
              <a:spLocks noChangeArrowheads="1"/>
            </p:cNvSpPr>
            <p:nvPr/>
          </p:nvSpPr>
          <p:spPr bwMode="auto">
            <a:xfrm>
              <a:off x="2819770" y="4962114"/>
              <a:ext cx="36832" cy="368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2" name="Oval 55"/>
            <p:cNvSpPr>
              <a:spLocks noChangeArrowheads="1"/>
            </p:cNvSpPr>
            <p:nvPr/>
          </p:nvSpPr>
          <p:spPr bwMode="auto">
            <a:xfrm>
              <a:off x="2819770" y="5080797"/>
              <a:ext cx="36832" cy="368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3" name="Oval 56"/>
            <p:cNvSpPr>
              <a:spLocks noChangeArrowheads="1"/>
            </p:cNvSpPr>
            <p:nvPr/>
          </p:nvSpPr>
          <p:spPr bwMode="auto">
            <a:xfrm>
              <a:off x="2819770" y="5194025"/>
              <a:ext cx="36832" cy="368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4" name="Oval 57"/>
            <p:cNvSpPr>
              <a:spLocks noChangeArrowheads="1"/>
            </p:cNvSpPr>
            <p:nvPr/>
          </p:nvSpPr>
          <p:spPr bwMode="auto">
            <a:xfrm>
              <a:off x="2819770" y="5312708"/>
              <a:ext cx="36832" cy="368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5" name="Oval 58"/>
            <p:cNvSpPr>
              <a:spLocks noChangeArrowheads="1"/>
            </p:cNvSpPr>
            <p:nvPr/>
          </p:nvSpPr>
          <p:spPr bwMode="auto">
            <a:xfrm>
              <a:off x="2819770" y="5430027"/>
              <a:ext cx="36832" cy="368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6" name="Freeform 61"/>
            <p:cNvSpPr>
              <a:spLocks/>
            </p:cNvSpPr>
            <p:nvPr/>
          </p:nvSpPr>
          <p:spPr bwMode="auto">
            <a:xfrm>
              <a:off x="622080" y="4881628"/>
              <a:ext cx="757117" cy="49656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27" name="Freeform 62"/>
            <p:cNvSpPr>
              <a:spLocks/>
            </p:cNvSpPr>
            <p:nvPr/>
          </p:nvSpPr>
          <p:spPr bwMode="auto">
            <a:xfrm>
              <a:off x="222376" y="4881627"/>
              <a:ext cx="624794" cy="409253"/>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54" name="Freeform 63"/>
            <p:cNvSpPr>
              <a:spLocks/>
            </p:cNvSpPr>
            <p:nvPr/>
          </p:nvSpPr>
          <p:spPr bwMode="auto">
            <a:xfrm>
              <a:off x="1710693" y="5239042"/>
              <a:ext cx="473369" cy="297391"/>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55" name="Freeform 64"/>
            <p:cNvSpPr>
              <a:spLocks noEditPoints="1"/>
            </p:cNvSpPr>
            <p:nvPr/>
          </p:nvSpPr>
          <p:spPr bwMode="auto">
            <a:xfrm>
              <a:off x="1600195" y="5224037"/>
              <a:ext cx="694366" cy="372421"/>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56" name="Rectangle 65"/>
            <p:cNvSpPr>
              <a:spLocks noChangeArrowheads="1"/>
            </p:cNvSpPr>
            <p:nvPr/>
          </p:nvSpPr>
          <p:spPr bwMode="auto">
            <a:xfrm>
              <a:off x="1268700" y="5596457"/>
              <a:ext cx="1841640" cy="61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US" sz="1765">
                <a:solidFill>
                  <a:prstClr val="black"/>
                </a:solidFill>
              </a:endParaRPr>
            </a:p>
          </p:txBody>
        </p:sp>
        <p:sp>
          <p:nvSpPr>
            <p:cNvPr id="157" name="Freeform 61"/>
            <p:cNvSpPr>
              <a:spLocks noChangeAspect="1"/>
            </p:cNvSpPr>
            <p:nvPr/>
          </p:nvSpPr>
          <p:spPr bwMode="auto">
            <a:xfrm>
              <a:off x="10570661" y="3004783"/>
              <a:ext cx="1131351" cy="742004"/>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a:solidFill>
                  <a:prstClr val="black"/>
                </a:solidFill>
              </a:endParaRPr>
            </a:p>
          </p:txBody>
        </p:sp>
        <p:sp>
          <p:nvSpPr>
            <p:cNvPr id="158" name="Freeform 62"/>
            <p:cNvSpPr>
              <a:spLocks/>
            </p:cNvSpPr>
            <p:nvPr/>
          </p:nvSpPr>
          <p:spPr bwMode="auto">
            <a:xfrm>
              <a:off x="11329694" y="2864828"/>
              <a:ext cx="817801" cy="535677"/>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US" sz="1729">
                <a:solidFill>
                  <a:prstClr val="black"/>
                </a:solidFill>
              </a:endParaRPr>
            </a:p>
          </p:txBody>
        </p:sp>
      </p:grpSp>
      <p:sp>
        <p:nvSpPr>
          <p:cNvPr id="159" name="Oval 158"/>
          <p:cNvSpPr>
            <a:spLocks noChangeArrowheads="1"/>
          </p:cNvSpPr>
          <p:nvPr/>
        </p:nvSpPr>
        <p:spPr bwMode="auto">
          <a:xfrm flipH="1">
            <a:off x="5670661" y="6078368"/>
            <a:ext cx="219906" cy="251538"/>
          </a:xfrm>
          <a:prstGeom prst="ellipse">
            <a:avLst/>
          </a:prstGeom>
          <a:solidFill>
            <a:srgbClr val="00B050"/>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a:defRPr/>
            </a:pPr>
            <a:endParaRPr lang="en-US" sz="1765">
              <a:solidFill>
                <a:srgbClr val="000000"/>
              </a:solidFill>
            </a:endParaRPr>
          </a:p>
        </p:txBody>
      </p:sp>
      <p:grpSp>
        <p:nvGrpSpPr>
          <p:cNvPr id="160" name="Group 159"/>
          <p:cNvGrpSpPr/>
          <p:nvPr/>
        </p:nvGrpSpPr>
        <p:grpSpPr>
          <a:xfrm>
            <a:off x="6156941" y="5810588"/>
            <a:ext cx="5101791" cy="1062957"/>
            <a:chOff x="6280407" y="5913530"/>
            <a:chExt cx="5204831" cy="1084425"/>
          </a:xfrm>
        </p:grpSpPr>
        <p:sp>
          <p:nvSpPr>
            <p:cNvPr id="161" name="Freeform 13"/>
            <p:cNvSpPr>
              <a:spLocks/>
            </p:cNvSpPr>
            <p:nvPr/>
          </p:nvSpPr>
          <p:spPr bwMode="auto">
            <a:xfrm>
              <a:off x="6280407" y="5913530"/>
              <a:ext cx="5204831" cy="1084425"/>
            </a:xfrm>
            <a:custGeom>
              <a:avLst/>
              <a:gdLst>
                <a:gd name="T0" fmla="*/ 792 w 1281"/>
                <a:gd name="T1" fmla="*/ 13 h 266"/>
                <a:gd name="T2" fmla="*/ 778 w 1281"/>
                <a:gd name="T3" fmla="*/ 11 h 266"/>
                <a:gd name="T4" fmla="*/ 743 w 1281"/>
                <a:gd name="T5" fmla="*/ 6 h 266"/>
                <a:gd name="T6" fmla="*/ 672 w 1281"/>
                <a:gd name="T7" fmla="*/ 1 h 266"/>
                <a:gd name="T8" fmla="*/ 633 w 1281"/>
                <a:gd name="T9" fmla="*/ 0 h 266"/>
                <a:gd name="T10" fmla="*/ 0 w 1281"/>
                <a:gd name="T11" fmla="*/ 266 h 266"/>
                <a:gd name="T12" fmla="*/ 453 w 1281"/>
                <a:gd name="T13" fmla="*/ 266 h 266"/>
                <a:gd name="T14" fmla="*/ 1281 w 1281"/>
                <a:gd name="T15" fmla="*/ 266 h 266"/>
                <a:gd name="T16" fmla="*/ 792 w 1281"/>
                <a:gd name="T17" fmla="*/ 1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266">
                  <a:moveTo>
                    <a:pt x="792" y="13"/>
                  </a:moveTo>
                  <a:cubicBezTo>
                    <a:pt x="787" y="12"/>
                    <a:pt x="782" y="11"/>
                    <a:pt x="778" y="11"/>
                  </a:cubicBezTo>
                  <a:cubicBezTo>
                    <a:pt x="766" y="9"/>
                    <a:pt x="754" y="7"/>
                    <a:pt x="743" y="6"/>
                  </a:cubicBezTo>
                  <a:cubicBezTo>
                    <a:pt x="719" y="3"/>
                    <a:pt x="695" y="2"/>
                    <a:pt x="672" y="1"/>
                  </a:cubicBezTo>
                  <a:cubicBezTo>
                    <a:pt x="658" y="0"/>
                    <a:pt x="646" y="0"/>
                    <a:pt x="633" y="0"/>
                  </a:cubicBezTo>
                  <a:cubicBezTo>
                    <a:pt x="403" y="2"/>
                    <a:pt x="175" y="90"/>
                    <a:pt x="0" y="266"/>
                  </a:cubicBezTo>
                  <a:cubicBezTo>
                    <a:pt x="453" y="266"/>
                    <a:pt x="453" y="266"/>
                    <a:pt x="453" y="266"/>
                  </a:cubicBezTo>
                  <a:cubicBezTo>
                    <a:pt x="1281" y="266"/>
                    <a:pt x="1281" y="266"/>
                    <a:pt x="1281" y="266"/>
                  </a:cubicBezTo>
                  <a:cubicBezTo>
                    <a:pt x="1142" y="127"/>
                    <a:pt x="971" y="43"/>
                    <a:pt x="792" y="1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165" name="Freeform 15"/>
            <p:cNvSpPr>
              <a:spLocks/>
            </p:cNvSpPr>
            <p:nvPr/>
          </p:nvSpPr>
          <p:spPr bwMode="auto">
            <a:xfrm>
              <a:off x="7268485" y="5917630"/>
              <a:ext cx="1853158" cy="1080325"/>
            </a:xfrm>
            <a:custGeom>
              <a:avLst/>
              <a:gdLst>
                <a:gd name="T0" fmla="*/ 456 w 456"/>
                <a:gd name="T1" fmla="*/ 0 h 265"/>
                <a:gd name="T2" fmla="*/ 449 w 456"/>
                <a:gd name="T3" fmla="*/ 0 h 265"/>
                <a:gd name="T4" fmla="*/ 0 w 456"/>
                <a:gd name="T5" fmla="*/ 265 h 265"/>
                <a:gd name="T6" fmla="*/ 85 w 456"/>
                <a:gd name="T7" fmla="*/ 265 h 265"/>
                <a:gd name="T8" fmla="*/ 456 w 456"/>
                <a:gd name="T9" fmla="*/ 0 h 265"/>
              </a:gdLst>
              <a:ahLst/>
              <a:cxnLst>
                <a:cxn ang="0">
                  <a:pos x="T0" y="T1"/>
                </a:cxn>
                <a:cxn ang="0">
                  <a:pos x="T2" y="T3"/>
                </a:cxn>
                <a:cxn ang="0">
                  <a:pos x="T4" y="T5"/>
                </a:cxn>
                <a:cxn ang="0">
                  <a:pos x="T6" y="T7"/>
                </a:cxn>
                <a:cxn ang="0">
                  <a:pos x="T8" y="T9"/>
                </a:cxn>
              </a:cxnLst>
              <a:rect l="0" t="0" r="r" b="b"/>
              <a:pathLst>
                <a:path w="456" h="265">
                  <a:moveTo>
                    <a:pt x="456" y="0"/>
                  </a:moveTo>
                  <a:cubicBezTo>
                    <a:pt x="454" y="0"/>
                    <a:pt x="451" y="0"/>
                    <a:pt x="449" y="0"/>
                  </a:cubicBezTo>
                  <a:cubicBezTo>
                    <a:pt x="177" y="51"/>
                    <a:pt x="0" y="265"/>
                    <a:pt x="0" y="265"/>
                  </a:cubicBezTo>
                  <a:cubicBezTo>
                    <a:pt x="85" y="265"/>
                    <a:pt x="85" y="265"/>
                    <a:pt x="85" y="265"/>
                  </a:cubicBezTo>
                  <a:cubicBezTo>
                    <a:pt x="85" y="265"/>
                    <a:pt x="252" y="60"/>
                    <a:pt x="456"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169" name="Freeform 16"/>
            <p:cNvSpPr>
              <a:spLocks/>
            </p:cNvSpPr>
            <p:nvPr/>
          </p:nvSpPr>
          <p:spPr bwMode="auto">
            <a:xfrm>
              <a:off x="9304088" y="6040627"/>
              <a:ext cx="612936" cy="957328"/>
            </a:xfrm>
            <a:custGeom>
              <a:avLst/>
              <a:gdLst>
                <a:gd name="T0" fmla="*/ 151 w 151"/>
                <a:gd name="T1" fmla="*/ 4 h 235"/>
                <a:gd name="T2" fmla="*/ 135 w 151"/>
                <a:gd name="T3" fmla="*/ 0 h 235"/>
                <a:gd name="T4" fmla="*/ 20 w 151"/>
                <a:gd name="T5" fmla="*/ 235 h 235"/>
                <a:gd name="T6" fmla="*/ 55 w 151"/>
                <a:gd name="T7" fmla="*/ 235 h 235"/>
                <a:gd name="T8" fmla="*/ 151 w 151"/>
                <a:gd name="T9" fmla="*/ 4 h 235"/>
              </a:gdLst>
              <a:ahLst/>
              <a:cxnLst>
                <a:cxn ang="0">
                  <a:pos x="T0" y="T1"/>
                </a:cxn>
                <a:cxn ang="0">
                  <a:pos x="T2" y="T3"/>
                </a:cxn>
                <a:cxn ang="0">
                  <a:pos x="T4" y="T5"/>
                </a:cxn>
                <a:cxn ang="0">
                  <a:pos x="T6" y="T7"/>
                </a:cxn>
                <a:cxn ang="0">
                  <a:pos x="T8" y="T9"/>
                </a:cxn>
              </a:cxnLst>
              <a:rect l="0" t="0" r="r" b="b"/>
              <a:pathLst>
                <a:path w="151" h="235">
                  <a:moveTo>
                    <a:pt x="151" y="4"/>
                  </a:moveTo>
                  <a:cubicBezTo>
                    <a:pt x="146" y="3"/>
                    <a:pt x="140" y="1"/>
                    <a:pt x="135" y="0"/>
                  </a:cubicBezTo>
                  <a:cubicBezTo>
                    <a:pt x="128" y="5"/>
                    <a:pt x="0" y="107"/>
                    <a:pt x="20" y="235"/>
                  </a:cubicBezTo>
                  <a:cubicBezTo>
                    <a:pt x="55" y="235"/>
                    <a:pt x="55" y="235"/>
                    <a:pt x="55" y="235"/>
                  </a:cubicBezTo>
                  <a:cubicBezTo>
                    <a:pt x="29" y="103"/>
                    <a:pt x="151" y="4"/>
                    <a:pt x="151" y="4"/>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sp>
          <p:nvSpPr>
            <p:cNvPr id="170" name="Freeform 17"/>
            <p:cNvSpPr>
              <a:spLocks/>
            </p:cNvSpPr>
            <p:nvPr/>
          </p:nvSpPr>
          <p:spPr bwMode="auto">
            <a:xfrm>
              <a:off x="7612877" y="5917630"/>
              <a:ext cx="2240599" cy="1080325"/>
            </a:xfrm>
            <a:custGeom>
              <a:avLst/>
              <a:gdLst>
                <a:gd name="T0" fmla="*/ 551 w 551"/>
                <a:gd name="T1" fmla="*/ 30 h 265"/>
                <a:gd name="T2" fmla="*/ 371 w 551"/>
                <a:gd name="T3" fmla="*/ 0 h 265"/>
                <a:gd name="T4" fmla="*/ 0 w 551"/>
                <a:gd name="T5" fmla="*/ 265 h 265"/>
                <a:gd name="T6" fmla="*/ 436 w 551"/>
                <a:gd name="T7" fmla="*/ 265 h 265"/>
                <a:gd name="T8" fmla="*/ 551 w 551"/>
                <a:gd name="T9" fmla="*/ 30 h 265"/>
              </a:gdLst>
              <a:ahLst/>
              <a:cxnLst>
                <a:cxn ang="0">
                  <a:pos x="T0" y="T1"/>
                </a:cxn>
                <a:cxn ang="0">
                  <a:pos x="T2" y="T3"/>
                </a:cxn>
                <a:cxn ang="0">
                  <a:pos x="T4" y="T5"/>
                </a:cxn>
                <a:cxn ang="0">
                  <a:pos x="T6" y="T7"/>
                </a:cxn>
                <a:cxn ang="0">
                  <a:pos x="T8" y="T9"/>
                </a:cxn>
              </a:cxnLst>
              <a:rect l="0" t="0" r="r" b="b"/>
              <a:pathLst>
                <a:path w="551" h="265">
                  <a:moveTo>
                    <a:pt x="551" y="30"/>
                  </a:moveTo>
                  <a:cubicBezTo>
                    <a:pt x="492" y="14"/>
                    <a:pt x="432" y="4"/>
                    <a:pt x="371" y="0"/>
                  </a:cubicBezTo>
                  <a:cubicBezTo>
                    <a:pt x="167" y="60"/>
                    <a:pt x="0" y="265"/>
                    <a:pt x="0" y="265"/>
                  </a:cubicBezTo>
                  <a:cubicBezTo>
                    <a:pt x="436" y="265"/>
                    <a:pt x="436" y="265"/>
                    <a:pt x="436" y="265"/>
                  </a:cubicBezTo>
                  <a:cubicBezTo>
                    <a:pt x="416" y="137"/>
                    <a:pt x="544" y="35"/>
                    <a:pt x="551" y="3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IN" sz="1765">
                <a:solidFill>
                  <a:prstClr val="black"/>
                </a:solidFill>
              </a:endParaRPr>
            </a:p>
          </p:txBody>
        </p:sp>
      </p:grpSp>
      <p:grpSp>
        <p:nvGrpSpPr>
          <p:cNvPr id="197" name="Group 196"/>
          <p:cNvGrpSpPr/>
          <p:nvPr/>
        </p:nvGrpSpPr>
        <p:grpSpPr>
          <a:xfrm>
            <a:off x="9446594" y="5462764"/>
            <a:ext cx="272968" cy="467544"/>
            <a:chOff x="10671168" y="4913313"/>
            <a:chExt cx="309563" cy="530225"/>
          </a:xfrm>
        </p:grpSpPr>
        <p:sp>
          <p:nvSpPr>
            <p:cNvPr id="198"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199"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grpSp>
      <p:grpSp>
        <p:nvGrpSpPr>
          <p:cNvPr id="202" name="Group 201"/>
          <p:cNvGrpSpPr/>
          <p:nvPr/>
        </p:nvGrpSpPr>
        <p:grpSpPr>
          <a:xfrm>
            <a:off x="9071977" y="5355851"/>
            <a:ext cx="434905" cy="664689"/>
            <a:chOff x="10306043" y="4543425"/>
            <a:chExt cx="531813" cy="812800"/>
          </a:xfrm>
        </p:grpSpPr>
        <p:sp>
          <p:nvSpPr>
            <p:cNvPr id="203"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0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3"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4"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5"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6"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7"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8"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19"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20"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21"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grpSp>
      <p:grpSp>
        <p:nvGrpSpPr>
          <p:cNvPr id="222" name="Group 221"/>
          <p:cNvGrpSpPr>
            <a:grpSpLocks noChangeAspect="1"/>
          </p:cNvGrpSpPr>
          <p:nvPr/>
        </p:nvGrpSpPr>
        <p:grpSpPr>
          <a:xfrm>
            <a:off x="8746176" y="5515472"/>
            <a:ext cx="611683" cy="740224"/>
            <a:chOff x="10066331" y="4794250"/>
            <a:chExt cx="657225" cy="795337"/>
          </a:xfrm>
        </p:grpSpPr>
        <p:sp>
          <p:nvSpPr>
            <p:cNvPr id="223"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181"/>
              <a:endParaRPr lang="en-IN" sz="1729">
                <a:solidFill>
                  <a:prstClr val="black"/>
                </a:solidFill>
              </a:endParaRPr>
            </a:p>
          </p:txBody>
        </p:sp>
        <p:sp>
          <p:nvSpPr>
            <p:cNvPr id="224"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25"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grpSp>
      <p:grpSp>
        <p:nvGrpSpPr>
          <p:cNvPr id="226" name="Group 225"/>
          <p:cNvGrpSpPr/>
          <p:nvPr/>
        </p:nvGrpSpPr>
        <p:grpSpPr>
          <a:xfrm>
            <a:off x="8249415" y="5805717"/>
            <a:ext cx="912691" cy="704115"/>
            <a:chOff x="9288456" y="4913313"/>
            <a:chExt cx="1035050" cy="798512"/>
          </a:xfrm>
        </p:grpSpPr>
        <p:sp>
          <p:nvSpPr>
            <p:cNvPr id="227"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sp>
          <p:nvSpPr>
            <p:cNvPr id="228"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endParaRPr lang="en-IN" sz="1729">
                <a:solidFill>
                  <a:prstClr val="black"/>
                </a:solidFill>
              </a:endParaRPr>
            </a:p>
          </p:txBody>
        </p:sp>
      </p:grpSp>
      <p:grpSp>
        <p:nvGrpSpPr>
          <p:cNvPr id="229" name="Group 228"/>
          <p:cNvGrpSpPr>
            <a:grpSpLocks noChangeAspect="1"/>
          </p:cNvGrpSpPr>
          <p:nvPr/>
        </p:nvGrpSpPr>
        <p:grpSpPr>
          <a:xfrm>
            <a:off x="7892731" y="6258346"/>
            <a:ext cx="830468" cy="575730"/>
            <a:chOff x="1911390" y="2629249"/>
            <a:chExt cx="3168719" cy="2196751"/>
          </a:xfrm>
        </p:grpSpPr>
        <p:sp>
          <p:nvSpPr>
            <p:cNvPr id="230"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7855" tIns="43927" rIns="1054266" bIns="43927" numCol="1" spcCol="0" rtlCol="0" fromWordArt="0" anchor="b" anchorCtr="0" forceAA="0" compatLnSpc="1">
              <a:prstTxWarp prst="textNoShape">
                <a:avLst/>
              </a:prstTxWarp>
              <a:noAutofit/>
            </a:bodyPr>
            <a:lstStyle/>
            <a:p>
              <a:pPr defTabSz="878101" fontAlgn="base">
                <a:spcBef>
                  <a:spcPct val="0"/>
                </a:spcBef>
                <a:spcAft>
                  <a:spcPct val="0"/>
                </a:spcAft>
                <a:defRPr/>
              </a:pPr>
              <a:endParaRPr lang="en-US" sz="2115" kern="0" spc="-48" dirty="0" err="1">
                <a:solidFill>
                  <a:srgbClr val="008272"/>
                </a:solidFill>
                <a:latin typeface="Segoe UI Light"/>
                <a:ea typeface="Segoe UI" pitchFamily="34" charset="0"/>
                <a:cs typeface="Segoe UI" pitchFamily="34" charset="0"/>
              </a:endParaRPr>
            </a:p>
          </p:txBody>
        </p:sp>
        <p:sp>
          <p:nvSpPr>
            <p:cNvPr id="231" name="Freeform 230"/>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a:solidFill>
                  <a:prstClr val="white"/>
                </a:solidFill>
              </a:endParaRPr>
            </a:p>
          </p:txBody>
        </p:sp>
        <p:sp>
          <p:nvSpPr>
            <p:cNvPr id="232" name="Rectangle 231"/>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a:solidFill>
                  <a:prstClr val="white"/>
                </a:solidFill>
              </a:endParaRPr>
            </a:p>
          </p:txBody>
        </p:sp>
      </p:grpSp>
      <p:sp>
        <p:nvSpPr>
          <p:cNvPr id="3" name="Rectangle 2"/>
          <p:cNvSpPr/>
          <p:nvPr/>
        </p:nvSpPr>
        <p:spPr>
          <a:xfrm>
            <a:off x="2990417" y="2306915"/>
            <a:ext cx="6126998" cy="1015663"/>
          </a:xfrm>
          <a:prstGeom prst="rect">
            <a:avLst/>
          </a:prstGeom>
        </p:spPr>
        <p:txBody>
          <a:bodyPr wrap="none">
            <a:spAutoFit/>
          </a:bodyPr>
          <a:lstStyle/>
          <a:p>
            <a:pPr defTabSz="896009">
              <a:defRPr/>
            </a:pPr>
            <a:r>
              <a:rPr lang="en-US" sz="6000" kern="0" dirty="0">
                <a:solidFill>
                  <a:schemeClr val="bg2">
                    <a:lumMod val="50000"/>
                  </a:schemeClr>
                </a:solidFill>
                <a:latin typeface="Segoe UI Light"/>
              </a:rPr>
              <a:t>aka.ms/</a:t>
            </a:r>
            <a:r>
              <a:rPr lang="en-US" sz="6000" kern="0" dirty="0" err="1">
                <a:solidFill>
                  <a:schemeClr val="bg2">
                    <a:lumMod val="50000"/>
                  </a:schemeClr>
                </a:solidFill>
                <a:latin typeface="Segoe UI Light"/>
              </a:rPr>
              <a:t>analyticsuk</a:t>
            </a:r>
            <a:endParaRPr lang="en-US" sz="6000" kern="0" dirty="0">
              <a:solidFill>
                <a:schemeClr val="bg2">
                  <a:lumMod val="50000"/>
                </a:schemeClr>
              </a:solidFill>
              <a:latin typeface="Segoe UI Light"/>
            </a:endParaRPr>
          </a:p>
        </p:txBody>
      </p:sp>
    </p:spTree>
    <p:extLst>
      <p:ext uri="{BB962C8B-B14F-4D97-AF65-F5344CB8AC3E}">
        <p14:creationId xmlns:p14="http://schemas.microsoft.com/office/powerpoint/2010/main" val="42482599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50" presetClass="path" presetSubtype="0" accel="50000" decel="50000" fill="hold" nodeType="withEffect">
                                  <p:stCondLst>
                                    <p:cond delay="250"/>
                                  </p:stCondLst>
                                  <p:childTnLst>
                                    <p:animMotion origin="layout" path="M -0.1399 0.29754 C -0.13416 0.17771 -0.06484 0.02905 -0.00115 0.00204 " pathEditMode="relative" rAng="16680000" ptsTypes="AA">
                                      <p:cBhvr>
                                        <p:cTn id="9" dur="2000" fill="hold"/>
                                        <p:tgtEl>
                                          <p:spTgt spid="197"/>
                                        </p:tgtEl>
                                        <p:attrNameLst>
                                          <p:attrName>ppt_x</p:attrName>
                                          <p:attrName>ppt_y</p:attrName>
                                        </p:attrNameLst>
                                      </p:cBhvr>
                                      <p:rCtr x="6919" y="-14775"/>
                                    </p:animMotion>
                                  </p:childTnLst>
                                </p:cTn>
                              </p:par>
                              <p:par>
                                <p:cTn id="10" presetID="10" presetClass="entr" presetSubtype="0" fill="hold" nodeType="withEffect">
                                  <p:stCondLst>
                                    <p:cond delay="500"/>
                                  </p:stCondLst>
                                  <p:childTnLst>
                                    <p:set>
                                      <p:cBhvr>
                                        <p:cTn id="11" dur="1" fill="hold">
                                          <p:stCondLst>
                                            <p:cond delay="0"/>
                                          </p:stCondLst>
                                        </p:cTn>
                                        <p:tgtEl>
                                          <p:spTgt spid="202"/>
                                        </p:tgtEl>
                                        <p:attrNameLst>
                                          <p:attrName>style.visibility</p:attrName>
                                        </p:attrNameLst>
                                      </p:cBhvr>
                                      <p:to>
                                        <p:strVal val="visible"/>
                                      </p:to>
                                    </p:set>
                                    <p:animEffect transition="in" filter="fade">
                                      <p:cBhvr>
                                        <p:cTn id="12" dur="500"/>
                                        <p:tgtEl>
                                          <p:spTgt spid="202"/>
                                        </p:tgtEl>
                                      </p:cBhvr>
                                    </p:animEffect>
                                  </p:childTnLst>
                                </p:cTn>
                              </p:par>
                              <p:par>
                                <p:cTn id="13" presetID="50" presetClass="path" presetSubtype="0" accel="50000" decel="50000" fill="hold" nodeType="withEffect">
                                  <p:stCondLst>
                                    <p:cond delay="500"/>
                                  </p:stCondLst>
                                  <p:childTnLst>
                                    <p:animMotion origin="layout" path="M -0.11923 0.30164 C -0.11348 0.18157 -0.0637 0.02769 -0.00013 0.00046 " pathEditMode="relative" rAng="16680000" ptsTypes="AA">
                                      <p:cBhvr>
                                        <p:cTn id="14" dur="2000" fill="hold"/>
                                        <p:tgtEl>
                                          <p:spTgt spid="202"/>
                                        </p:tgtEl>
                                        <p:attrNameLst>
                                          <p:attrName>ppt_x</p:attrName>
                                          <p:attrName>ppt_y</p:attrName>
                                        </p:attrNameLst>
                                      </p:cBhvr>
                                      <p:rCtr x="5936" y="-15070"/>
                                    </p:animMotion>
                                  </p:childTnLst>
                                </p:cTn>
                              </p:par>
                              <p:par>
                                <p:cTn id="15" presetID="10" presetClass="entr" presetSubtype="0" fill="hold" nodeType="withEffect">
                                  <p:stCondLst>
                                    <p:cond delay="75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500"/>
                                        <p:tgtEl>
                                          <p:spTgt spid="222"/>
                                        </p:tgtEl>
                                      </p:cBhvr>
                                    </p:animEffect>
                                  </p:childTnLst>
                                </p:cTn>
                              </p:par>
                              <p:par>
                                <p:cTn id="18" presetID="50" presetClass="path" presetSubtype="0" accel="50000" decel="50000" fill="hold" nodeType="withEffect">
                                  <p:stCondLst>
                                    <p:cond delay="750"/>
                                  </p:stCondLst>
                                  <p:childTnLst>
                                    <p:animMotion origin="layout" path="M -0.10071 0.27372 C -0.09497 0.15366 -0.0642 0.02701 -0.00063 -0.00022 " pathEditMode="relative" rAng="16680000" ptsTypes="AA">
                                      <p:cBhvr>
                                        <p:cTn id="19" dur="2000" fill="hold"/>
                                        <p:tgtEl>
                                          <p:spTgt spid="222"/>
                                        </p:tgtEl>
                                        <p:attrNameLst>
                                          <p:attrName>ppt_x</p:attrName>
                                          <p:attrName>ppt_y</p:attrName>
                                        </p:attrNameLst>
                                      </p:cBhvr>
                                      <p:rCtr x="4978" y="-13709"/>
                                    </p:animMotion>
                                  </p:childTnLst>
                                </p:cTn>
                              </p:par>
                              <p:par>
                                <p:cTn id="20" presetID="10" presetClass="entr" presetSubtype="0" fill="hold" nodeType="withEffect">
                                  <p:stCondLst>
                                    <p:cond delay="1000"/>
                                  </p:stCondLst>
                                  <p:childTnLst>
                                    <p:set>
                                      <p:cBhvr>
                                        <p:cTn id="21" dur="1" fill="hold">
                                          <p:stCondLst>
                                            <p:cond delay="0"/>
                                          </p:stCondLst>
                                        </p:cTn>
                                        <p:tgtEl>
                                          <p:spTgt spid="226"/>
                                        </p:tgtEl>
                                        <p:attrNameLst>
                                          <p:attrName>style.visibility</p:attrName>
                                        </p:attrNameLst>
                                      </p:cBhvr>
                                      <p:to>
                                        <p:strVal val="visible"/>
                                      </p:to>
                                    </p:set>
                                    <p:animEffect transition="in" filter="fade">
                                      <p:cBhvr>
                                        <p:cTn id="22" dur="500"/>
                                        <p:tgtEl>
                                          <p:spTgt spid="226"/>
                                        </p:tgtEl>
                                      </p:cBhvr>
                                    </p:animEffect>
                                  </p:childTnLst>
                                </p:cTn>
                              </p:par>
                              <p:par>
                                <p:cTn id="23" presetID="50" presetClass="path" presetSubtype="0" accel="50000" decel="50000" fill="hold" nodeType="withEffect">
                                  <p:stCondLst>
                                    <p:cond delay="1000"/>
                                  </p:stCondLst>
                                  <p:childTnLst>
                                    <p:animMotion origin="layout" path="M -0.05872 0.24852 C -0.06013 0.14321 -0.03626 0.0606 -0.00064 3.45438E-6 " pathEditMode="relative" rAng="16680000" ptsTypes="AA">
                                      <p:cBhvr>
                                        <p:cTn id="24" dur="2000" fill="hold"/>
                                        <p:tgtEl>
                                          <p:spTgt spid="226"/>
                                        </p:tgtEl>
                                        <p:attrNameLst>
                                          <p:attrName>ppt_x</p:attrName>
                                          <p:attrName>ppt_y</p:attrName>
                                        </p:attrNameLst>
                                      </p:cBhvr>
                                      <p:rCtr x="2770" y="-12460"/>
                                    </p:animMotion>
                                  </p:childTnLst>
                                </p:cTn>
                              </p:par>
                              <p:par>
                                <p:cTn id="25" presetID="10" presetClass="entr" presetSubtype="0" fill="hold" nodeType="withEffect">
                                  <p:stCondLst>
                                    <p:cond delay="125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par>
                                <p:cTn id="28" presetID="50" presetClass="path" presetSubtype="0" accel="50000" decel="50000" fill="hold" nodeType="withEffect">
                                  <p:stCondLst>
                                    <p:cond delay="1250"/>
                                  </p:stCondLst>
                                  <p:childTnLst>
                                    <p:animMotion origin="layout" path="M -0.036 0.1793 C -0.04238 0.14616 -0.04161 0.06082 -0.00038 0.00022 " pathEditMode="relative" rAng="16680000" ptsTypes="AA">
                                      <p:cBhvr>
                                        <p:cTn id="29" dur="2000" fill="hold"/>
                                        <p:tgtEl>
                                          <p:spTgt spid="229"/>
                                        </p:tgtEl>
                                        <p:attrNameLst>
                                          <p:attrName>ppt_x</p:attrName>
                                          <p:attrName>ppt_y</p:attrName>
                                        </p:attrNameLst>
                                      </p:cBhvr>
                                      <p:rCtr x="1442" y="-90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451" y="289958"/>
            <a:ext cx="11655840" cy="899537"/>
          </a:xfrm>
        </p:spPr>
        <p:txBody>
          <a:bodyPr/>
          <a:lstStyle/>
          <a:p>
            <a:r>
              <a:rPr lang="en-GB" dirty="0" smtClean="0"/>
              <a:t>Connect with  </a:t>
            </a:r>
            <a:r>
              <a:rPr lang="en-GB" dirty="0" err="1" smtClean="0"/>
              <a:t>IoT</a:t>
            </a:r>
            <a:r>
              <a:rPr lang="en-GB" dirty="0" smtClean="0"/>
              <a:t> Innovators</a:t>
            </a:r>
            <a:endParaRPr lang="en-GB" dirty="0"/>
          </a:p>
        </p:txBody>
      </p:sp>
      <p:sp>
        <p:nvSpPr>
          <p:cNvPr id="3" name="Rectangle 2"/>
          <p:cNvSpPr/>
          <p:nvPr/>
        </p:nvSpPr>
        <p:spPr>
          <a:xfrm>
            <a:off x="875750" y="1222462"/>
            <a:ext cx="6275624" cy="4737103"/>
          </a:xfrm>
          <a:prstGeom prst="rect">
            <a:avLst/>
          </a:prstGeom>
        </p:spPr>
        <p:txBody>
          <a:bodyPr wrap="square">
            <a:spAutoFit/>
          </a:bodyPr>
          <a:lstStyle/>
          <a:p>
            <a:r>
              <a:rPr lang="en-GB" sz="1961" dirty="0">
                <a:solidFill>
                  <a:srgbClr val="545454"/>
                </a:solidFill>
                <a:latin typeface="Segoe UI Light" panose="020B0502040204020203" pitchFamily="34" charset="0"/>
                <a:cs typeface="Segoe UI Light" panose="020B0502040204020203" pitchFamily="34" charset="0"/>
              </a:rPr>
              <a:t>Sponsored </a:t>
            </a:r>
            <a:r>
              <a:rPr lang="en-GB" sz="1961" dirty="0">
                <a:solidFill>
                  <a:srgbClr val="545454"/>
                </a:solidFill>
                <a:latin typeface="Segoe UI Light" panose="020B0502040204020203" pitchFamily="34" charset="0"/>
                <a:cs typeface="Segoe UI Light" panose="020B0502040204020203" pitchFamily="34" charset="0"/>
              </a:rPr>
              <a:t>by Microsoft, this new community is for people </a:t>
            </a:r>
            <a:r>
              <a:rPr lang="en-GB" sz="1961" dirty="0">
                <a:solidFill>
                  <a:srgbClr val="545454"/>
                </a:solidFill>
                <a:latin typeface="Segoe UI Light" panose="020B0502040204020203" pitchFamily="34" charset="0"/>
                <a:cs typeface="Segoe UI Light" panose="020B0502040204020203" pitchFamily="34" charset="0"/>
              </a:rPr>
              <a:t> </a:t>
            </a:r>
            <a:r>
              <a:rPr lang="en-GB" sz="1961" dirty="0">
                <a:solidFill>
                  <a:srgbClr val="545454"/>
                </a:solidFill>
                <a:latin typeface="Segoe UI Light" panose="020B0502040204020203" pitchFamily="34" charset="0"/>
                <a:cs typeface="Segoe UI Light" panose="020B0502040204020203" pitchFamily="34" charset="0"/>
              </a:rPr>
              <a:t>interested in learning how to work with cutting edge technology to build new businesses.  </a:t>
            </a:r>
            <a:endParaRPr lang="en-GB" sz="1961" dirty="0">
              <a:solidFill>
                <a:srgbClr val="545454"/>
              </a:solidFill>
              <a:latin typeface="Segoe UI Light" panose="020B0502040204020203" pitchFamily="34" charset="0"/>
              <a:cs typeface="Segoe UI Light" panose="020B0502040204020203" pitchFamily="34" charset="0"/>
            </a:endParaRPr>
          </a:p>
          <a:p>
            <a:endParaRPr lang="en-US" sz="1961" dirty="0">
              <a:solidFill>
                <a:srgbClr val="545454"/>
              </a:solidFill>
              <a:latin typeface="Segoe UI Light" panose="020B0502040204020203" pitchFamily="34" charset="0"/>
              <a:cs typeface="Segoe UI Light" panose="020B0502040204020203" pitchFamily="34" charset="0"/>
            </a:endParaRPr>
          </a:p>
          <a:p>
            <a:r>
              <a:rPr lang="en-US" sz="2353" dirty="0">
                <a:solidFill>
                  <a:srgbClr val="545454"/>
                </a:solidFill>
                <a:latin typeface="Segoe UI Light" panose="020B0502040204020203" pitchFamily="34" charset="0"/>
                <a:cs typeface="Segoe UI Light" panose="020B0502040204020203" pitchFamily="34" charset="0"/>
              </a:rPr>
              <a:t>Next meeting</a:t>
            </a:r>
            <a:r>
              <a:rPr lang="en-US" sz="2353" dirty="0">
                <a:solidFill>
                  <a:srgbClr val="545454"/>
                </a:solidFill>
                <a:latin typeface="Segoe UI Light" panose="020B0502040204020203" pitchFamily="34" charset="0"/>
                <a:cs typeface="Segoe UI Light" panose="020B0502040204020203" pitchFamily="34" charset="0"/>
              </a:rPr>
              <a:t>: </a:t>
            </a:r>
            <a:endParaRPr lang="en-US" sz="2353" dirty="0">
              <a:solidFill>
                <a:srgbClr val="545454"/>
              </a:solidFill>
              <a:latin typeface="Segoe UI Light" panose="020B0502040204020203" pitchFamily="34" charset="0"/>
              <a:cs typeface="Segoe UI Light" panose="020B0502040204020203" pitchFamily="34" charset="0"/>
            </a:endParaRPr>
          </a:p>
          <a:p>
            <a:r>
              <a:rPr lang="en-US" sz="2353" b="1" dirty="0">
                <a:solidFill>
                  <a:srgbClr val="545454"/>
                </a:solidFill>
                <a:latin typeface="Segoe UI Light" panose="020B0502040204020203" pitchFamily="34" charset="0"/>
                <a:cs typeface="Segoe UI Light" panose="020B0502040204020203" pitchFamily="34" charset="0"/>
              </a:rPr>
              <a:t>22nd December @ 6:00pm, London</a:t>
            </a:r>
            <a:endParaRPr lang="en-US" sz="2353" b="1" dirty="0">
              <a:solidFill>
                <a:srgbClr val="545454"/>
              </a:solidFill>
              <a:latin typeface="Segoe UI Light" panose="020B0502040204020203" pitchFamily="34" charset="0"/>
              <a:cs typeface="Segoe UI Light" panose="020B0502040204020203" pitchFamily="34" charset="0"/>
            </a:endParaRPr>
          </a:p>
          <a:p>
            <a:endParaRPr lang="en-US" sz="1961" dirty="0">
              <a:solidFill>
                <a:srgbClr val="545454"/>
              </a:solidFill>
              <a:latin typeface="Segoe UI Light" panose="020B0502040204020203" pitchFamily="34" charset="0"/>
              <a:cs typeface="Segoe UI Light" panose="020B0502040204020203" pitchFamily="34" charset="0"/>
            </a:endParaRPr>
          </a:p>
          <a:p>
            <a:r>
              <a:rPr lang="en-GB" sz="1961" dirty="0">
                <a:solidFill>
                  <a:srgbClr val="545454"/>
                </a:solidFill>
                <a:latin typeface="Segoe UI Light" panose="020B0502040204020203" pitchFamily="34" charset="0"/>
                <a:cs typeface="Segoe UI Light" panose="020B0502040204020203" pitchFamily="34" charset="0"/>
              </a:rPr>
              <a:t>We have 12 Raspberry Pi kits to give away this month so we'll be forming teams of 4 to build cool solutions with Raspberry Pi devices and the cloud. The top 3 teams will get to keep the </a:t>
            </a:r>
            <a:r>
              <a:rPr lang="en-GB" sz="1961" dirty="0" err="1">
                <a:solidFill>
                  <a:srgbClr val="545454"/>
                </a:solidFill>
                <a:latin typeface="Segoe UI Light" panose="020B0502040204020203" pitchFamily="34" charset="0"/>
                <a:cs typeface="Segoe UI Light" panose="020B0502040204020203" pitchFamily="34" charset="0"/>
              </a:rPr>
              <a:t>pis</a:t>
            </a:r>
            <a:r>
              <a:rPr lang="en-GB" sz="1961" dirty="0">
                <a:solidFill>
                  <a:srgbClr val="545454"/>
                </a:solidFill>
                <a:latin typeface="Segoe UI Light" panose="020B0502040204020203" pitchFamily="34" charset="0"/>
                <a:cs typeface="Segoe UI Light" panose="020B0502040204020203" pitchFamily="34" charset="0"/>
              </a:rPr>
              <a:t>! So get your maker hats on and have pre-</a:t>
            </a:r>
            <a:r>
              <a:rPr lang="en-GB" sz="1961" dirty="0" err="1">
                <a:solidFill>
                  <a:srgbClr val="545454"/>
                </a:solidFill>
                <a:latin typeface="Segoe UI Light" panose="020B0502040204020203" pitchFamily="34" charset="0"/>
                <a:cs typeface="Segoe UI Light" panose="020B0502040204020203" pitchFamily="34" charset="0"/>
              </a:rPr>
              <a:t>xmas</a:t>
            </a:r>
            <a:r>
              <a:rPr lang="en-GB" sz="1961" dirty="0">
                <a:solidFill>
                  <a:srgbClr val="545454"/>
                </a:solidFill>
                <a:latin typeface="Segoe UI Light" panose="020B0502040204020203" pitchFamily="34" charset="0"/>
                <a:cs typeface="Segoe UI Light" panose="020B0502040204020203" pitchFamily="34" charset="0"/>
              </a:rPr>
              <a:t> drinks with us ..</a:t>
            </a:r>
          </a:p>
          <a:p>
            <a:r>
              <a:rPr lang="en-GB" sz="1961" dirty="0">
                <a:solidFill>
                  <a:srgbClr val="000000"/>
                </a:solidFill>
                <a:latin typeface="Segoe UI Light" panose="020B0502040204020203" pitchFamily="34" charset="0"/>
                <a:cs typeface="Segoe UI Light" panose="020B0502040204020203" pitchFamily="34" charset="0"/>
              </a:rPr>
              <a:t> </a:t>
            </a:r>
          </a:p>
          <a:p>
            <a:r>
              <a:rPr lang="en-GB" sz="1961" dirty="0">
                <a:solidFill>
                  <a:srgbClr val="000000"/>
                </a:solidFill>
                <a:latin typeface="Segoe UI Light" panose="020B0502040204020203" pitchFamily="34" charset="0"/>
                <a:cs typeface="Segoe UI Light" panose="020B0502040204020203" pitchFamily="34" charset="0"/>
                <a:hlinkClick r:id="rId2"/>
              </a:rPr>
              <a:t>http://</a:t>
            </a:r>
            <a:r>
              <a:rPr lang="en-GB" sz="1961" dirty="0">
                <a:solidFill>
                  <a:srgbClr val="000000"/>
                </a:solidFill>
                <a:latin typeface="Segoe UI Light" panose="020B0502040204020203" pitchFamily="34" charset="0"/>
                <a:cs typeface="Segoe UI Light" panose="020B0502040204020203" pitchFamily="34" charset="0"/>
                <a:hlinkClick r:id="rId2"/>
              </a:rPr>
              <a:t>aka.ms/iotinnovators</a:t>
            </a:r>
            <a:endParaRPr lang="en-GB" sz="1961" dirty="0">
              <a:solidFill>
                <a:srgbClr val="000000"/>
              </a:solidFill>
              <a:latin typeface="Segoe UI Light" panose="020B0502040204020203" pitchFamily="34" charset="0"/>
              <a:cs typeface="Segoe UI Light" panose="020B0502040204020203" pitchFamily="34" charset="0"/>
            </a:endParaRPr>
          </a:p>
          <a:p>
            <a:endParaRPr lang="en-GB" sz="1961" dirty="0">
              <a:solidFill>
                <a:srgbClr val="000000"/>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6958989" y="1189495"/>
            <a:ext cx="4925909" cy="5267884"/>
            <a:chOff x="7408915" y="58809"/>
            <a:chExt cx="5026110" cy="5375040"/>
          </a:xfrm>
        </p:grpSpPr>
        <p:sp>
          <p:nvSpPr>
            <p:cNvPr id="5" name="Right Arrow 4"/>
            <p:cNvSpPr/>
            <p:nvPr/>
          </p:nvSpPr>
          <p:spPr bwMode="auto">
            <a:xfrm>
              <a:off x="7857891" y="1287577"/>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4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flipH="1">
              <a:off x="9611828" y="2696253"/>
              <a:ext cx="391594" cy="253272"/>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4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ight Arrow 6"/>
            <p:cNvSpPr/>
            <p:nvPr/>
          </p:nvSpPr>
          <p:spPr bwMode="auto">
            <a:xfrm flipH="1">
              <a:off x="12043431" y="456700"/>
              <a:ext cx="391594" cy="396584"/>
            </a:xfrm>
            <a:prstGeom prst="right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4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61"/>
            <p:cNvSpPr>
              <a:spLocks noEditPoints="1"/>
            </p:cNvSpPr>
            <p:nvPr/>
          </p:nvSpPr>
          <p:spPr bwMode="black">
            <a:xfrm>
              <a:off x="9807465" y="4761854"/>
              <a:ext cx="536335" cy="67199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68217A"/>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9" name="Freeform 85"/>
            <p:cNvSpPr>
              <a:spLocks noEditPoints="1"/>
            </p:cNvSpPr>
            <p:nvPr/>
          </p:nvSpPr>
          <p:spPr bwMode="black">
            <a:xfrm>
              <a:off x="8923644" y="2206369"/>
              <a:ext cx="697647" cy="1137971"/>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rgbClr val="00188F"/>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10" name="Freeform 88"/>
            <p:cNvSpPr>
              <a:spLocks noEditPoints="1"/>
            </p:cNvSpPr>
            <p:nvPr/>
          </p:nvSpPr>
          <p:spPr bwMode="black">
            <a:xfrm>
              <a:off x="11631450" y="858042"/>
              <a:ext cx="543120" cy="675214"/>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rgbClr val="DC3C00"/>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11" name="Freeform 73"/>
            <p:cNvSpPr>
              <a:spLocks noEditPoints="1"/>
            </p:cNvSpPr>
            <p:nvPr/>
          </p:nvSpPr>
          <p:spPr bwMode="black">
            <a:xfrm>
              <a:off x="8898841" y="4504995"/>
              <a:ext cx="624514" cy="60288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00BCF2"/>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12" name="Freeform 81"/>
            <p:cNvSpPr>
              <a:spLocks noEditPoints="1"/>
            </p:cNvSpPr>
            <p:nvPr/>
          </p:nvSpPr>
          <p:spPr bwMode="black">
            <a:xfrm>
              <a:off x="9617872" y="3888833"/>
              <a:ext cx="1025671" cy="6260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1">
                <a:lumMod val="65000"/>
                <a:lumOff val="35000"/>
              </a:schemeClr>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13" name="Freeform 90"/>
            <p:cNvSpPr>
              <a:spLocks noEditPoints="1"/>
            </p:cNvSpPr>
            <p:nvPr/>
          </p:nvSpPr>
          <p:spPr bwMode="black">
            <a:xfrm>
              <a:off x="10993843" y="1285173"/>
              <a:ext cx="324638" cy="356169"/>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008272"/>
            </a:solidFill>
            <a:ln>
              <a:noFill/>
            </a:ln>
            <a:extLst/>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grpSp>
          <p:nvGrpSpPr>
            <p:cNvPr id="14" name="Group 13"/>
            <p:cNvGrpSpPr>
              <a:grpSpLocks noChangeAspect="1"/>
            </p:cNvGrpSpPr>
            <p:nvPr/>
          </p:nvGrpSpPr>
          <p:grpSpPr bwMode="black">
            <a:xfrm>
              <a:off x="9053290" y="124517"/>
              <a:ext cx="729349" cy="551318"/>
              <a:chOff x="5152725" y="4450437"/>
              <a:chExt cx="311284" cy="235362"/>
            </a:xfrm>
            <a:solidFill>
              <a:schemeClr val="accent3"/>
            </a:solidFill>
          </p:grpSpPr>
          <p:sp>
            <p:nvSpPr>
              <p:cNvPr id="68"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69"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15" name="Freeform 11"/>
            <p:cNvSpPr>
              <a:spLocks noEditPoints="1"/>
            </p:cNvSpPr>
            <p:nvPr/>
          </p:nvSpPr>
          <p:spPr bwMode="gray">
            <a:xfrm>
              <a:off x="11522174" y="1839603"/>
              <a:ext cx="866420" cy="645873"/>
            </a:xfrm>
            <a:custGeom>
              <a:avLst/>
              <a:gdLst>
                <a:gd name="T0" fmla="*/ 165 w 194"/>
                <a:gd name="T1" fmla="*/ 83 h 144"/>
                <a:gd name="T2" fmla="*/ 178 w 194"/>
                <a:gd name="T3" fmla="*/ 131 h 144"/>
                <a:gd name="T4" fmla="*/ 23 w 194"/>
                <a:gd name="T5" fmla="*/ 21 h 144"/>
                <a:gd name="T6" fmla="*/ 70 w 194"/>
                <a:gd name="T7" fmla="*/ 5 h 144"/>
                <a:gd name="T8" fmla="*/ 40 w 194"/>
                <a:gd name="T9" fmla="*/ 1 h 144"/>
                <a:gd name="T10" fmla="*/ 34 w 194"/>
                <a:gd name="T11" fmla="*/ 17 h 144"/>
                <a:gd name="T12" fmla="*/ 0 w 194"/>
                <a:gd name="T13" fmla="*/ 22 h 144"/>
                <a:gd name="T14" fmla="*/ 16 w 194"/>
                <a:gd name="T15" fmla="*/ 14 h 144"/>
                <a:gd name="T16" fmla="*/ 122 w 194"/>
                <a:gd name="T17" fmla="*/ 131 h 144"/>
                <a:gd name="T18" fmla="*/ 32 w 194"/>
                <a:gd name="T19" fmla="*/ 72 h 144"/>
                <a:gd name="T20" fmla="*/ 59 w 194"/>
                <a:gd name="T21" fmla="*/ 36 h 144"/>
                <a:gd name="T22" fmla="*/ 66 w 194"/>
                <a:gd name="T23" fmla="*/ 55 h 144"/>
                <a:gd name="T24" fmla="*/ 70 w 194"/>
                <a:gd name="T25" fmla="*/ 28 h 144"/>
                <a:gd name="T26" fmla="*/ 96 w 194"/>
                <a:gd name="T27" fmla="*/ 8 h 144"/>
                <a:gd name="T28" fmla="*/ 146 w 194"/>
                <a:gd name="T29" fmla="*/ 112 h 144"/>
                <a:gd name="T30" fmla="*/ 145 w 194"/>
                <a:gd name="T31" fmla="*/ 90 h 144"/>
                <a:gd name="T32" fmla="*/ 116 w 194"/>
                <a:gd name="T33" fmla="*/ 120 h 144"/>
                <a:gd name="T34" fmla="*/ 65 w 194"/>
                <a:gd name="T35" fmla="*/ 89 h 144"/>
                <a:gd name="T36" fmla="*/ 65 w 194"/>
                <a:gd name="T37" fmla="*/ 62 h 144"/>
                <a:gd name="T38" fmla="*/ 44 w 194"/>
                <a:gd name="T39" fmla="*/ 72 h 144"/>
                <a:gd name="T40" fmla="*/ 76 w 194"/>
                <a:gd name="T41" fmla="*/ 120 h 144"/>
                <a:gd name="T42" fmla="*/ 48 w 194"/>
                <a:gd name="T43" fmla="*/ 91 h 144"/>
                <a:gd name="T44" fmla="*/ 76 w 194"/>
                <a:gd name="T45" fmla="*/ 120 h 144"/>
                <a:gd name="T46" fmla="*/ 74 w 194"/>
                <a:gd name="T47" fmla="*/ 98 h 144"/>
                <a:gd name="T48" fmla="*/ 93 w 194"/>
                <a:gd name="T49" fmla="*/ 99 h 144"/>
                <a:gd name="T50" fmla="*/ 72 w 194"/>
                <a:gd name="T51" fmla="*/ 63 h 144"/>
                <a:gd name="T52" fmla="*/ 73 w 194"/>
                <a:gd name="T53" fmla="*/ 90 h 144"/>
                <a:gd name="T54" fmla="*/ 93 w 194"/>
                <a:gd name="T55" fmla="*/ 64 h 144"/>
                <a:gd name="T56" fmla="*/ 87 w 194"/>
                <a:gd name="T57" fmla="*/ 23 h 144"/>
                <a:gd name="T58" fmla="*/ 93 w 194"/>
                <a:gd name="T59" fmla="*/ 57 h 144"/>
                <a:gd name="T60" fmla="*/ 146 w 194"/>
                <a:gd name="T61" fmla="*/ 57 h 144"/>
                <a:gd name="T62" fmla="*/ 128 w 194"/>
                <a:gd name="T63" fmla="*/ 73 h 144"/>
                <a:gd name="T64" fmla="*/ 148 w 194"/>
                <a:gd name="T65" fmla="*/ 79 h 144"/>
                <a:gd name="T66" fmla="*/ 146 w 194"/>
                <a:gd name="T67" fmla="*/ 57 h 144"/>
                <a:gd name="T68" fmla="*/ 127 w 194"/>
                <a:gd name="T69" fmla="*/ 55 h 144"/>
                <a:gd name="T70" fmla="*/ 133 w 194"/>
                <a:gd name="T71" fmla="*/ 36 h 144"/>
                <a:gd name="T72" fmla="*/ 100 w 194"/>
                <a:gd name="T73" fmla="*/ 57 h 144"/>
                <a:gd name="T74" fmla="*/ 100 w 194"/>
                <a:gd name="T75" fmla="*/ 21 h 144"/>
                <a:gd name="T76" fmla="*/ 100 w 194"/>
                <a:gd name="T77" fmla="*/ 57 h 144"/>
                <a:gd name="T78" fmla="*/ 120 w 194"/>
                <a:gd name="T79" fmla="*/ 90 h 144"/>
                <a:gd name="T80" fmla="*/ 121 w 194"/>
                <a:gd name="T81" fmla="*/ 63 h 144"/>
                <a:gd name="T82" fmla="*/ 100 w 194"/>
                <a:gd name="T83" fmla="*/ 92 h 144"/>
                <a:gd name="T84" fmla="*/ 118 w 194"/>
                <a:gd name="T85" fmla="*/ 98 h 144"/>
                <a:gd name="T86" fmla="*/ 100 w 194"/>
                <a:gd name="T87" fmla="*/ 124 h 144"/>
                <a:gd name="T88" fmla="*/ 160 w 194"/>
                <a:gd name="T89" fmla="*/ 127 h 144"/>
                <a:gd name="T90" fmla="*/ 130 w 194"/>
                <a:gd name="T91" fmla="*/ 110 h 144"/>
                <a:gd name="T92" fmla="*/ 137 w 194"/>
                <a:gd name="T93" fmla="*/ 135 h 144"/>
                <a:gd name="T94" fmla="*/ 178 w 194"/>
                <a:gd name="T95" fmla="*/ 13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44">
                  <a:moveTo>
                    <a:pt x="178" y="131"/>
                  </a:moveTo>
                  <a:cubicBezTo>
                    <a:pt x="185" y="116"/>
                    <a:pt x="165" y="83"/>
                    <a:pt x="165" y="83"/>
                  </a:cubicBezTo>
                  <a:cubicBezTo>
                    <a:pt x="165" y="83"/>
                    <a:pt x="194" y="100"/>
                    <a:pt x="194" y="123"/>
                  </a:cubicBezTo>
                  <a:cubicBezTo>
                    <a:pt x="190" y="125"/>
                    <a:pt x="184" y="128"/>
                    <a:pt x="178" y="131"/>
                  </a:cubicBezTo>
                  <a:close/>
                  <a:moveTo>
                    <a:pt x="34" y="17"/>
                  </a:moveTo>
                  <a:cubicBezTo>
                    <a:pt x="23" y="21"/>
                    <a:pt x="23" y="21"/>
                    <a:pt x="23" y="21"/>
                  </a:cubicBezTo>
                  <a:cubicBezTo>
                    <a:pt x="65" y="34"/>
                    <a:pt x="65" y="34"/>
                    <a:pt x="65" y="34"/>
                  </a:cubicBezTo>
                  <a:cubicBezTo>
                    <a:pt x="70" y="5"/>
                    <a:pt x="70" y="5"/>
                    <a:pt x="70" y="5"/>
                  </a:cubicBezTo>
                  <a:cubicBezTo>
                    <a:pt x="58" y="9"/>
                    <a:pt x="58" y="9"/>
                    <a:pt x="58" y="9"/>
                  </a:cubicBezTo>
                  <a:cubicBezTo>
                    <a:pt x="55" y="6"/>
                    <a:pt x="47" y="0"/>
                    <a:pt x="40" y="1"/>
                  </a:cubicBezTo>
                  <a:cubicBezTo>
                    <a:pt x="36" y="2"/>
                    <a:pt x="22" y="8"/>
                    <a:pt x="16" y="11"/>
                  </a:cubicBezTo>
                  <a:cubicBezTo>
                    <a:pt x="23" y="9"/>
                    <a:pt x="31" y="15"/>
                    <a:pt x="34" y="17"/>
                  </a:cubicBezTo>
                  <a:close/>
                  <a:moveTo>
                    <a:pt x="16" y="14"/>
                  </a:moveTo>
                  <a:cubicBezTo>
                    <a:pt x="11" y="16"/>
                    <a:pt x="4" y="19"/>
                    <a:pt x="0" y="22"/>
                  </a:cubicBezTo>
                  <a:cubicBezTo>
                    <a:pt x="0" y="44"/>
                    <a:pt x="30" y="61"/>
                    <a:pt x="30" y="61"/>
                  </a:cubicBezTo>
                  <a:cubicBezTo>
                    <a:pt x="30" y="61"/>
                    <a:pt x="10" y="28"/>
                    <a:pt x="16" y="14"/>
                  </a:cubicBezTo>
                  <a:close/>
                  <a:moveTo>
                    <a:pt x="125" y="115"/>
                  </a:moveTo>
                  <a:cubicBezTo>
                    <a:pt x="122" y="131"/>
                    <a:pt x="122" y="131"/>
                    <a:pt x="122" y="131"/>
                  </a:cubicBezTo>
                  <a:cubicBezTo>
                    <a:pt x="114" y="134"/>
                    <a:pt x="105" y="136"/>
                    <a:pt x="96" y="136"/>
                  </a:cubicBezTo>
                  <a:cubicBezTo>
                    <a:pt x="60" y="136"/>
                    <a:pt x="32" y="108"/>
                    <a:pt x="32" y="72"/>
                  </a:cubicBezTo>
                  <a:cubicBezTo>
                    <a:pt x="32" y="57"/>
                    <a:pt x="38" y="43"/>
                    <a:pt x="47" y="32"/>
                  </a:cubicBezTo>
                  <a:cubicBezTo>
                    <a:pt x="59" y="36"/>
                    <a:pt x="59" y="36"/>
                    <a:pt x="59" y="36"/>
                  </a:cubicBezTo>
                  <a:cubicBezTo>
                    <a:pt x="55" y="40"/>
                    <a:pt x="52" y="45"/>
                    <a:pt x="49" y="50"/>
                  </a:cubicBezTo>
                  <a:cubicBezTo>
                    <a:pt x="51" y="52"/>
                    <a:pt x="55" y="53"/>
                    <a:pt x="66" y="55"/>
                  </a:cubicBezTo>
                  <a:cubicBezTo>
                    <a:pt x="68" y="42"/>
                    <a:pt x="71" y="32"/>
                    <a:pt x="77" y="24"/>
                  </a:cubicBezTo>
                  <a:cubicBezTo>
                    <a:pt x="75" y="25"/>
                    <a:pt x="72" y="26"/>
                    <a:pt x="70" y="28"/>
                  </a:cubicBezTo>
                  <a:cubicBezTo>
                    <a:pt x="72" y="13"/>
                    <a:pt x="72" y="13"/>
                    <a:pt x="72" y="13"/>
                  </a:cubicBezTo>
                  <a:cubicBezTo>
                    <a:pt x="80" y="10"/>
                    <a:pt x="88" y="8"/>
                    <a:pt x="96" y="8"/>
                  </a:cubicBezTo>
                  <a:cubicBezTo>
                    <a:pt x="132" y="8"/>
                    <a:pt x="160" y="37"/>
                    <a:pt x="160" y="72"/>
                  </a:cubicBezTo>
                  <a:cubicBezTo>
                    <a:pt x="160" y="87"/>
                    <a:pt x="155" y="101"/>
                    <a:pt x="146" y="112"/>
                  </a:cubicBezTo>
                  <a:cubicBezTo>
                    <a:pt x="134" y="108"/>
                    <a:pt x="134" y="108"/>
                    <a:pt x="134" y="108"/>
                  </a:cubicBezTo>
                  <a:cubicBezTo>
                    <a:pt x="139" y="103"/>
                    <a:pt x="142" y="97"/>
                    <a:pt x="145" y="90"/>
                  </a:cubicBezTo>
                  <a:cubicBezTo>
                    <a:pt x="141" y="93"/>
                    <a:pt x="133" y="95"/>
                    <a:pt x="126" y="96"/>
                  </a:cubicBezTo>
                  <a:cubicBezTo>
                    <a:pt x="124" y="106"/>
                    <a:pt x="121" y="114"/>
                    <a:pt x="116" y="120"/>
                  </a:cubicBezTo>
                  <a:cubicBezTo>
                    <a:pt x="119" y="119"/>
                    <a:pt x="122" y="117"/>
                    <a:pt x="125" y="115"/>
                  </a:cubicBezTo>
                  <a:close/>
                  <a:moveTo>
                    <a:pt x="65" y="89"/>
                  </a:moveTo>
                  <a:cubicBezTo>
                    <a:pt x="65" y="84"/>
                    <a:pt x="64" y="78"/>
                    <a:pt x="64" y="73"/>
                  </a:cubicBezTo>
                  <a:cubicBezTo>
                    <a:pt x="64" y="69"/>
                    <a:pt x="64" y="66"/>
                    <a:pt x="65" y="62"/>
                  </a:cubicBezTo>
                  <a:cubicBezTo>
                    <a:pt x="57" y="61"/>
                    <a:pt x="50" y="59"/>
                    <a:pt x="46" y="57"/>
                  </a:cubicBezTo>
                  <a:cubicBezTo>
                    <a:pt x="45" y="62"/>
                    <a:pt x="44" y="67"/>
                    <a:pt x="44" y="72"/>
                  </a:cubicBezTo>
                  <a:cubicBezTo>
                    <a:pt x="44" y="81"/>
                    <a:pt x="45" y="85"/>
                    <a:pt x="65" y="89"/>
                  </a:cubicBezTo>
                  <a:close/>
                  <a:moveTo>
                    <a:pt x="76" y="120"/>
                  </a:moveTo>
                  <a:cubicBezTo>
                    <a:pt x="72" y="114"/>
                    <a:pt x="69" y="106"/>
                    <a:pt x="67" y="97"/>
                  </a:cubicBezTo>
                  <a:cubicBezTo>
                    <a:pt x="59" y="95"/>
                    <a:pt x="53" y="93"/>
                    <a:pt x="48" y="91"/>
                  </a:cubicBezTo>
                  <a:cubicBezTo>
                    <a:pt x="50" y="98"/>
                    <a:pt x="54" y="104"/>
                    <a:pt x="59" y="109"/>
                  </a:cubicBezTo>
                  <a:cubicBezTo>
                    <a:pt x="64" y="114"/>
                    <a:pt x="70" y="118"/>
                    <a:pt x="76" y="120"/>
                  </a:cubicBezTo>
                  <a:close/>
                  <a:moveTo>
                    <a:pt x="93" y="99"/>
                  </a:moveTo>
                  <a:cubicBezTo>
                    <a:pt x="86" y="99"/>
                    <a:pt x="80" y="98"/>
                    <a:pt x="74" y="98"/>
                  </a:cubicBezTo>
                  <a:cubicBezTo>
                    <a:pt x="77" y="107"/>
                    <a:pt x="82" y="124"/>
                    <a:pt x="93" y="124"/>
                  </a:cubicBezTo>
                  <a:cubicBezTo>
                    <a:pt x="93" y="124"/>
                    <a:pt x="93" y="124"/>
                    <a:pt x="93" y="99"/>
                  </a:cubicBezTo>
                  <a:close/>
                  <a:moveTo>
                    <a:pt x="93" y="64"/>
                  </a:moveTo>
                  <a:cubicBezTo>
                    <a:pt x="85" y="64"/>
                    <a:pt x="78" y="63"/>
                    <a:pt x="72" y="63"/>
                  </a:cubicBezTo>
                  <a:cubicBezTo>
                    <a:pt x="71" y="66"/>
                    <a:pt x="71" y="69"/>
                    <a:pt x="71" y="73"/>
                  </a:cubicBezTo>
                  <a:cubicBezTo>
                    <a:pt x="71" y="79"/>
                    <a:pt x="72" y="85"/>
                    <a:pt x="73" y="90"/>
                  </a:cubicBezTo>
                  <a:cubicBezTo>
                    <a:pt x="79" y="91"/>
                    <a:pt x="86" y="92"/>
                    <a:pt x="93" y="92"/>
                  </a:cubicBezTo>
                  <a:cubicBezTo>
                    <a:pt x="93" y="92"/>
                    <a:pt x="93" y="92"/>
                    <a:pt x="93" y="64"/>
                  </a:cubicBezTo>
                  <a:close/>
                  <a:moveTo>
                    <a:pt x="93" y="21"/>
                  </a:moveTo>
                  <a:cubicBezTo>
                    <a:pt x="91" y="21"/>
                    <a:pt x="89" y="22"/>
                    <a:pt x="87" y="23"/>
                  </a:cubicBezTo>
                  <a:cubicBezTo>
                    <a:pt x="81" y="29"/>
                    <a:pt x="75" y="42"/>
                    <a:pt x="72" y="56"/>
                  </a:cubicBezTo>
                  <a:cubicBezTo>
                    <a:pt x="79" y="57"/>
                    <a:pt x="86" y="57"/>
                    <a:pt x="93" y="57"/>
                  </a:cubicBezTo>
                  <a:cubicBezTo>
                    <a:pt x="93" y="57"/>
                    <a:pt x="93" y="57"/>
                    <a:pt x="93" y="21"/>
                  </a:cubicBezTo>
                  <a:close/>
                  <a:moveTo>
                    <a:pt x="146" y="57"/>
                  </a:moveTo>
                  <a:cubicBezTo>
                    <a:pt x="142" y="59"/>
                    <a:pt x="137" y="60"/>
                    <a:pt x="128" y="62"/>
                  </a:cubicBezTo>
                  <a:cubicBezTo>
                    <a:pt x="128" y="66"/>
                    <a:pt x="128" y="69"/>
                    <a:pt x="128" y="73"/>
                  </a:cubicBezTo>
                  <a:cubicBezTo>
                    <a:pt x="128" y="78"/>
                    <a:pt x="128" y="84"/>
                    <a:pt x="127" y="89"/>
                  </a:cubicBezTo>
                  <a:cubicBezTo>
                    <a:pt x="139" y="86"/>
                    <a:pt x="145" y="82"/>
                    <a:pt x="148" y="79"/>
                  </a:cubicBezTo>
                  <a:cubicBezTo>
                    <a:pt x="148" y="77"/>
                    <a:pt x="148" y="75"/>
                    <a:pt x="148" y="72"/>
                  </a:cubicBezTo>
                  <a:cubicBezTo>
                    <a:pt x="148" y="67"/>
                    <a:pt x="147" y="62"/>
                    <a:pt x="146" y="57"/>
                  </a:cubicBezTo>
                  <a:close/>
                  <a:moveTo>
                    <a:pt x="115" y="24"/>
                  </a:moveTo>
                  <a:cubicBezTo>
                    <a:pt x="121" y="32"/>
                    <a:pt x="125" y="42"/>
                    <a:pt x="127" y="55"/>
                  </a:cubicBezTo>
                  <a:cubicBezTo>
                    <a:pt x="138" y="52"/>
                    <a:pt x="141" y="52"/>
                    <a:pt x="143" y="50"/>
                  </a:cubicBezTo>
                  <a:cubicBezTo>
                    <a:pt x="141" y="45"/>
                    <a:pt x="137" y="40"/>
                    <a:pt x="133" y="36"/>
                  </a:cubicBezTo>
                  <a:cubicBezTo>
                    <a:pt x="128" y="30"/>
                    <a:pt x="122" y="27"/>
                    <a:pt x="115" y="24"/>
                  </a:cubicBezTo>
                  <a:close/>
                  <a:moveTo>
                    <a:pt x="100" y="57"/>
                  </a:moveTo>
                  <a:cubicBezTo>
                    <a:pt x="107" y="57"/>
                    <a:pt x="113" y="57"/>
                    <a:pt x="120" y="56"/>
                  </a:cubicBezTo>
                  <a:cubicBezTo>
                    <a:pt x="117" y="38"/>
                    <a:pt x="109" y="24"/>
                    <a:pt x="100" y="21"/>
                  </a:cubicBezTo>
                  <a:cubicBezTo>
                    <a:pt x="100" y="21"/>
                    <a:pt x="100" y="21"/>
                    <a:pt x="100" y="21"/>
                  </a:cubicBezTo>
                  <a:cubicBezTo>
                    <a:pt x="100" y="21"/>
                    <a:pt x="100" y="21"/>
                    <a:pt x="100" y="57"/>
                  </a:cubicBezTo>
                  <a:close/>
                  <a:moveTo>
                    <a:pt x="100" y="92"/>
                  </a:moveTo>
                  <a:cubicBezTo>
                    <a:pt x="107" y="92"/>
                    <a:pt x="113" y="91"/>
                    <a:pt x="120" y="90"/>
                  </a:cubicBezTo>
                  <a:cubicBezTo>
                    <a:pt x="121" y="85"/>
                    <a:pt x="121" y="79"/>
                    <a:pt x="121" y="73"/>
                  </a:cubicBezTo>
                  <a:cubicBezTo>
                    <a:pt x="121" y="69"/>
                    <a:pt x="121" y="66"/>
                    <a:pt x="121" y="63"/>
                  </a:cubicBezTo>
                  <a:cubicBezTo>
                    <a:pt x="114" y="63"/>
                    <a:pt x="107" y="64"/>
                    <a:pt x="100" y="64"/>
                  </a:cubicBezTo>
                  <a:cubicBezTo>
                    <a:pt x="100" y="64"/>
                    <a:pt x="100" y="64"/>
                    <a:pt x="100" y="92"/>
                  </a:cubicBezTo>
                  <a:close/>
                  <a:moveTo>
                    <a:pt x="113" y="111"/>
                  </a:moveTo>
                  <a:cubicBezTo>
                    <a:pt x="115" y="107"/>
                    <a:pt x="117" y="103"/>
                    <a:pt x="118" y="98"/>
                  </a:cubicBezTo>
                  <a:cubicBezTo>
                    <a:pt x="112" y="98"/>
                    <a:pt x="106" y="99"/>
                    <a:pt x="100" y="99"/>
                  </a:cubicBezTo>
                  <a:cubicBezTo>
                    <a:pt x="100" y="99"/>
                    <a:pt x="100" y="99"/>
                    <a:pt x="100" y="124"/>
                  </a:cubicBezTo>
                  <a:cubicBezTo>
                    <a:pt x="105" y="124"/>
                    <a:pt x="110" y="119"/>
                    <a:pt x="113" y="111"/>
                  </a:cubicBezTo>
                  <a:close/>
                  <a:moveTo>
                    <a:pt x="160" y="127"/>
                  </a:moveTo>
                  <a:cubicBezTo>
                    <a:pt x="171" y="123"/>
                    <a:pt x="171" y="123"/>
                    <a:pt x="171" y="123"/>
                  </a:cubicBezTo>
                  <a:cubicBezTo>
                    <a:pt x="130" y="110"/>
                    <a:pt x="130" y="110"/>
                    <a:pt x="130" y="110"/>
                  </a:cubicBezTo>
                  <a:cubicBezTo>
                    <a:pt x="124" y="139"/>
                    <a:pt x="124" y="139"/>
                    <a:pt x="124" y="139"/>
                  </a:cubicBezTo>
                  <a:cubicBezTo>
                    <a:pt x="137" y="135"/>
                    <a:pt x="137" y="135"/>
                    <a:pt x="137" y="135"/>
                  </a:cubicBezTo>
                  <a:cubicBezTo>
                    <a:pt x="140" y="138"/>
                    <a:pt x="148" y="144"/>
                    <a:pt x="155" y="143"/>
                  </a:cubicBezTo>
                  <a:cubicBezTo>
                    <a:pt x="159" y="142"/>
                    <a:pt x="172" y="136"/>
                    <a:pt x="178" y="133"/>
                  </a:cubicBezTo>
                  <a:cubicBezTo>
                    <a:pt x="172" y="135"/>
                    <a:pt x="164" y="129"/>
                    <a:pt x="160" y="127"/>
                  </a:cubicBezTo>
                  <a:close/>
                </a:path>
              </a:pathLst>
            </a:custGeom>
            <a:solidFill>
              <a:srgbClr val="DC3C00"/>
            </a:solidFill>
            <a:ln>
              <a:noFill/>
            </a:ln>
          </p:spPr>
          <p:txBody>
            <a:bodyPr vert="horz" wrap="square" lIns="89604" tIns="44802" rIns="89604" bIns="44802" numCol="1" anchor="t" anchorCtr="0" compatLnSpc="1">
              <a:prstTxWarp prst="textNoShape">
                <a:avLst/>
              </a:prstTxWarp>
            </a:bodyPr>
            <a:lstStyle/>
            <a:p>
              <a:pPr defTabSz="913478"/>
              <a:endParaRPr lang="en-US" sz="1765">
                <a:solidFill>
                  <a:srgbClr val="FFFFFF"/>
                </a:solidFill>
              </a:endParaRPr>
            </a:p>
          </p:txBody>
        </p:sp>
        <p:grpSp>
          <p:nvGrpSpPr>
            <p:cNvPr id="16" name="Group 15"/>
            <p:cNvGrpSpPr/>
            <p:nvPr/>
          </p:nvGrpSpPr>
          <p:grpSpPr>
            <a:xfrm>
              <a:off x="8329512" y="1174360"/>
              <a:ext cx="352519" cy="551474"/>
              <a:chOff x="10976442" y="320026"/>
              <a:chExt cx="352569" cy="551552"/>
            </a:xfrm>
          </p:grpSpPr>
          <p:grpSp>
            <p:nvGrpSpPr>
              <p:cNvPr id="62" name="Group 61"/>
              <p:cNvGrpSpPr/>
              <p:nvPr/>
            </p:nvGrpSpPr>
            <p:grpSpPr>
              <a:xfrm rot="5400000">
                <a:off x="10777119" y="519349"/>
                <a:ext cx="551552" cy="152905"/>
                <a:chOff x="10576225" y="1124579"/>
                <a:chExt cx="607702" cy="168471"/>
              </a:xfrm>
              <a:solidFill>
                <a:schemeClr val="accent6"/>
              </a:solidFill>
            </p:grpSpPr>
            <p:sp>
              <p:nvSpPr>
                <p:cNvPr id="66"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DC3C00"/>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67" name="Oval 46"/>
                <p:cNvSpPr>
                  <a:spLocks noChangeArrowheads="1"/>
                </p:cNvSpPr>
                <p:nvPr/>
              </p:nvSpPr>
              <p:spPr bwMode="auto">
                <a:xfrm rot="16200000">
                  <a:off x="11080094" y="1184977"/>
                  <a:ext cx="47676" cy="47676"/>
                </a:xfrm>
                <a:prstGeom prst="ellipse">
                  <a:avLst/>
                </a:prstGeom>
                <a:solidFill>
                  <a:srgbClr val="DC3C00"/>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nvGrpSpPr>
              <p:cNvPr id="63" name="Group 62"/>
              <p:cNvGrpSpPr/>
              <p:nvPr/>
            </p:nvGrpSpPr>
            <p:grpSpPr>
              <a:xfrm rot="5400000">
                <a:off x="10976783" y="519349"/>
                <a:ext cx="551552" cy="152905"/>
                <a:chOff x="10576225" y="901588"/>
                <a:chExt cx="607702" cy="168471"/>
              </a:xfrm>
              <a:solidFill>
                <a:schemeClr val="accent4"/>
              </a:solidFill>
            </p:grpSpPr>
            <p:sp>
              <p:nvSpPr>
                <p:cNvPr id="64" name="Freeform 47"/>
                <p:cNvSpPr>
                  <a:spLocks noEditPoints="1"/>
                </p:cNvSpPr>
                <p:nvPr/>
              </p:nvSpPr>
              <p:spPr bwMode="auto">
                <a:xfrm rot="16200000">
                  <a:off x="10795840" y="681973"/>
                  <a:ext cx="168471" cy="607702"/>
                </a:xfrm>
                <a:custGeom>
                  <a:avLst/>
                  <a:gdLst>
                    <a:gd name="T0" fmla="*/ 468 w 555"/>
                    <a:gd name="T1" fmla="*/ 0 h 2002"/>
                    <a:gd name="T2" fmla="*/ 88 w 555"/>
                    <a:gd name="T3" fmla="*/ 0 h 2002"/>
                    <a:gd name="T4" fmla="*/ 0 w 555"/>
                    <a:gd name="T5" fmla="*/ 87 h 2002"/>
                    <a:gd name="T6" fmla="*/ 0 w 555"/>
                    <a:gd name="T7" fmla="*/ 1914 h 2002"/>
                    <a:gd name="T8" fmla="*/ 88 w 555"/>
                    <a:gd name="T9" fmla="*/ 2002 h 2002"/>
                    <a:gd name="T10" fmla="*/ 468 w 555"/>
                    <a:gd name="T11" fmla="*/ 2002 h 2002"/>
                    <a:gd name="T12" fmla="*/ 555 w 555"/>
                    <a:gd name="T13" fmla="*/ 1914 h 2002"/>
                    <a:gd name="T14" fmla="*/ 555 w 555"/>
                    <a:gd name="T15" fmla="*/ 87 h 2002"/>
                    <a:gd name="T16" fmla="*/ 468 w 555"/>
                    <a:gd name="T17" fmla="*/ 0 h 2002"/>
                    <a:gd name="T18" fmla="*/ 132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2 w 555"/>
                    <a:gd name="T33" fmla="*/ 1345 h 2002"/>
                    <a:gd name="T34" fmla="*/ 132 w 555"/>
                    <a:gd name="T35" fmla="*/ 182 h 2002"/>
                    <a:gd name="T36" fmla="*/ 278 w 555"/>
                    <a:gd name="T37" fmla="*/ 1884 h 2002"/>
                    <a:gd name="T38" fmla="*/ 132 w 555"/>
                    <a:gd name="T39" fmla="*/ 1739 h 2002"/>
                    <a:gd name="T40" fmla="*/ 278 w 555"/>
                    <a:gd name="T41" fmla="*/ 1592 h 2002"/>
                    <a:gd name="T42" fmla="*/ 424 w 555"/>
                    <a:gd name="T43" fmla="*/ 1739 h 2002"/>
                    <a:gd name="T44" fmla="*/ 278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8" y="0"/>
                      </a:moveTo>
                      <a:cubicBezTo>
                        <a:pt x="88" y="0"/>
                        <a:pt x="88" y="0"/>
                        <a:pt x="88" y="0"/>
                      </a:cubicBezTo>
                      <a:cubicBezTo>
                        <a:pt x="40" y="0"/>
                        <a:pt x="0" y="39"/>
                        <a:pt x="0" y="87"/>
                      </a:cubicBezTo>
                      <a:cubicBezTo>
                        <a:pt x="0" y="1914"/>
                        <a:pt x="0" y="1914"/>
                        <a:pt x="0" y="1914"/>
                      </a:cubicBezTo>
                      <a:cubicBezTo>
                        <a:pt x="0" y="1962"/>
                        <a:pt x="40" y="2002"/>
                        <a:pt x="88" y="2002"/>
                      </a:cubicBezTo>
                      <a:cubicBezTo>
                        <a:pt x="468" y="2002"/>
                        <a:pt x="468" y="2002"/>
                        <a:pt x="468" y="2002"/>
                      </a:cubicBezTo>
                      <a:cubicBezTo>
                        <a:pt x="516" y="2002"/>
                        <a:pt x="555" y="1962"/>
                        <a:pt x="555" y="1914"/>
                      </a:cubicBezTo>
                      <a:cubicBezTo>
                        <a:pt x="555" y="87"/>
                        <a:pt x="555" y="87"/>
                        <a:pt x="555" y="87"/>
                      </a:cubicBezTo>
                      <a:cubicBezTo>
                        <a:pt x="555" y="39"/>
                        <a:pt x="516" y="0"/>
                        <a:pt x="468" y="0"/>
                      </a:cubicBezTo>
                      <a:close/>
                      <a:moveTo>
                        <a:pt x="132" y="182"/>
                      </a:moveTo>
                      <a:cubicBezTo>
                        <a:pt x="132"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2" y="1372"/>
                        <a:pt x="132" y="1345"/>
                      </a:cubicBezTo>
                      <a:lnTo>
                        <a:pt x="132" y="182"/>
                      </a:lnTo>
                      <a:close/>
                      <a:moveTo>
                        <a:pt x="278" y="1884"/>
                      </a:moveTo>
                      <a:cubicBezTo>
                        <a:pt x="197" y="1884"/>
                        <a:pt x="132" y="1819"/>
                        <a:pt x="132" y="1739"/>
                      </a:cubicBezTo>
                      <a:cubicBezTo>
                        <a:pt x="132" y="1658"/>
                        <a:pt x="197" y="1592"/>
                        <a:pt x="278" y="1592"/>
                      </a:cubicBezTo>
                      <a:cubicBezTo>
                        <a:pt x="358" y="1592"/>
                        <a:pt x="424" y="1658"/>
                        <a:pt x="424" y="1739"/>
                      </a:cubicBezTo>
                      <a:cubicBezTo>
                        <a:pt x="424" y="1819"/>
                        <a:pt x="358" y="1884"/>
                        <a:pt x="278" y="1884"/>
                      </a:cubicBezTo>
                      <a:close/>
                    </a:path>
                  </a:pathLst>
                </a:custGeom>
                <a:solidFill>
                  <a:srgbClr val="68217A"/>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65" name="Oval 50"/>
                <p:cNvSpPr>
                  <a:spLocks noChangeArrowheads="1"/>
                </p:cNvSpPr>
                <p:nvPr/>
              </p:nvSpPr>
              <p:spPr bwMode="auto">
                <a:xfrm rot="16200000">
                  <a:off x="11080094" y="961987"/>
                  <a:ext cx="47676" cy="47676"/>
                </a:xfrm>
                <a:prstGeom prst="ellipse">
                  <a:avLst/>
                </a:prstGeom>
                <a:solidFill>
                  <a:srgbClr val="68217A"/>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grpSp>
        <p:sp>
          <p:nvSpPr>
            <p:cNvPr id="17" name="Freeform 12"/>
            <p:cNvSpPr>
              <a:spLocks/>
            </p:cNvSpPr>
            <p:nvPr/>
          </p:nvSpPr>
          <p:spPr bwMode="auto">
            <a:xfrm>
              <a:off x="11891168" y="4993994"/>
              <a:ext cx="504028" cy="270463"/>
            </a:xfrm>
            <a:custGeom>
              <a:avLst/>
              <a:gdLst>
                <a:gd name="T0" fmla="*/ 373 w 509"/>
                <a:gd name="T1" fmla="*/ 272 h 273"/>
                <a:gd name="T2" fmla="*/ 509 w 509"/>
                <a:gd name="T3" fmla="*/ 136 h 273"/>
                <a:gd name="T4" fmla="*/ 373 w 509"/>
                <a:gd name="T5" fmla="*/ 0 h 273"/>
                <a:gd name="T6" fmla="*/ 256 w 509"/>
                <a:gd name="T7" fmla="*/ 66 h 273"/>
                <a:gd name="T8" fmla="*/ 209 w 509"/>
                <a:gd name="T9" fmla="*/ 55 h 273"/>
                <a:gd name="T10" fmla="*/ 112 w 509"/>
                <a:gd name="T11" fmla="*/ 114 h 273"/>
                <a:gd name="T12" fmla="*/ 83 w 509"/>
                <a:gd name="T13" fmla="*/ 108 h 273"/>
                <a:gd name="T14" fmla="*/ 0 w 509"/>
                <a:gd name="T15" fmla="*/ 191 h 273"/>
                <a:gd name="T16" fmla="*/ 83 w 509"/>
                <a:gd name="T17" fmla="*/ 273 h 273"/>
                <a:gd name="T18" fmla="*/ 373 w 509"/>
                <a:gd name="T1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73">
                  <a:moveTo>
                    <a:pt x="373" y="272"/>
                  </a:moveTo>
                  <a:cubicBezTo>
                    <a:pt x="448" y="272"/>
                    <a:pt x="509" y="211"/>
                    <a:pt x="509" y="136"/>
                  </a:cubicBezTo>
                  <a:cubicBezTo>
                    <a:pt x="509" y="61"/>
                    <a:pt x="448" y="0"/>
                    <a:pt x="373" y="0"/>
                  </a:cubicBezTo>
                  <a:cubicBezTo>
                    <a:pt x="324" y="0"/>
                    <a:pt x="280" y="26"/>
                    <a:pt x="256" y="66"/>
                  </a:cubicBezTo>
                  <a:cubicBezTo>
                    <a:pt x="242" y="59"/>
                    <a:pt x="226" y="55"/>
                    <a:pt x="209" y="55"/>
                  </a:cubicBezTo>
                  <a:cubicBezTo>
                    <a:pt x="167" y="55"/>
                    <a:pt x="131" y="79"/>
                    <a:pt x="112" y="114"/>
                  </a:cubicBezTo>
                  <a:cubicBezTo>
                    <a:pt x="103" y="110"/>
                    <a:pt x="93" y="108"/>
                    <a:pt x="83" y="108"/>
                  </a:cubicBezTo>
                  <a:cubicBezTo>
                    <a:pt x="37" y="108"/>
                    <a:pt x="0" y="145"/>
                    <a:pt x="0" y="191"/>
                  </a:cubicBezTo>
                  <a:cubicBezTo>
                    <a:pt x="0" y="236"/>
                    <a:pt x="37" y="273"/>
                    <a:pt x="83" y="273"/>
                  </a:cubicBezTo>
                  <a:lnTo>
                    <a:pt x="373" y="272"/>
                  </a:lnTo>
                  <a:close/>
                </a:path>
              </a:pathLst>
            </a:custGeom>
            <a:solidFill>
              <a:srgbClr val="FF8C0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0324" rIns="80650" bIns="40324" numCol="1" rtlCol="0" anchor="ctr" anchorCtr="0" compatLnSpc="1">
              <a:prstTxWarp prst="textNoShape">
                <a:avLst/>
              </a:prstTxWarp>
            </a:bodyPr>
            <a:lstStyle/>
            <a:p>
              <a:pPr algn="ctr" defTabSz="724884"/>
              <a:endParaRPr lang="en-US" sz="1667" spc="-120" dirty="0">
                <a:solidFill>
                  <a:srgbClr val="FFFFFF"/>
                </a:solidFill>
                <a:latin typeface="Segoe UI Light" panose="020B0502040204020203" pitchFamily="34" charset="0"/>
                <a:sym typeface="Segoe UI Light" panose="020B0502040204020203" pitchFamily="34" charset="0"/>
              </a:endParaRPr>
            </a:p>
          </p:txBody>
        </p:sp>
        <p:sp>
          <p:nvSpPr>
            <p:cNvPr id="18" name="Freeform 134"/>
            <p:cNvSpPr>
              <a:spLocks noEditPoints="1"/>
            </p:cNvSpPr>
            <p:nvPr/>
          </p:nvSpPr>
          <p:spPr bwMode="black">
            <a:xfrm>
              <a:off x="9860440" y="3246933"/>
              <a:ext cx="657139" cy="301187"/>
            </a:xfrm>
            <a:custGeom>
              <a:avLst/>
              <a:gdLst>
                <a:gd name="T0" fmla="*/ 77 w 102"/>
                <a:gd name="T1" fmla="*/ 47 h 47"/>
                <a:gd name="T2" fmla="*/ 72 w 102"/>
                <a:gd name="T3" fmla="*/ 47 h 47"/>
                <a:gd name="T4" fmla="*/ 56 w 102"/>
                <a:gd name="T5" fmla="*/ 31 h 47"/>
                <a:gd name="T6" fmla="*/ 55 w 102"/>
                <a:gd name="T7" fmla="*/ 31 h 47"/>
                <a:gd name="T8" fmla="*/ 52 w 102"/>
                <a:gd name="T9" fmla="*/ 25 h 47"/>
                <a:gd name="T10" fmla="*/ 56 w 102"/>
                <a:gd name="T11" fmla="*/ 25 h 47"/>
                <a:gd name="T12" fmla="*/ 77 w 102"/>
                <a:gd name="T13" fmla="*/ 47 h 47"/>
                <a:gd name="T14" fmla="*/ 56 w 102"/>
                <a:gd name="T15" fmla="*/ 0 h 47"/>
                <a:gd name="T16" fmla="*/ 23 w 102"/>
                <a:gd name="T17" fmla="*/ 13 h 47"/>
                <a:gd name="T18" fmla="*/ 28 w 102"/>
                <a:gd name="T19" fmla="*/ 12 h 47"/>
                <a:gd name="T20" fmla="*/ 32 w 102"/>
                <a:gd name="T21" fmla="*/ 13 h 47"/>
                <a:gd name="T22" fmla="*/ 56 w 102"/>
                <a:gd name="T23" fmla="*/ 6 h 47"/>
                <a:gd name="T24" fmla="*/ 97 w 102"/>
                <a:gd name="T25" fmla="*/ 47 h 47"/>
                <a:gd name="T26" fmla="*/ 102 w 102"/>
                <a:gd name="T27" fmla="*/ 47 h 47"/>
                <a:gd name="T28" fmla="*/ 56 w 102"/>
                <a:gd name="T29" fmla="*/ 0 h 47"/>
                <a:gd name="T30" fmla="*/ 56 w 102"/>
                <a:gd name="T31" fmla="*/ 13 h 47"/>
                <a:gd name="T32" fmla="*/ 38 w 102"/>
                <a:gd name="T33" fmla="*/ 17 h 47"/>
                <a:gd name="T34" fmla="*/ 39 w 102"/>
                <a:gd name="T35" fmla="*/ 19 h 47"/>
                <a:gd name="T36" fmla="*/ 39 w 102"/>
                <a:gd name="T37" fmla="*/ 19 h 47"/>
                <a:gd name="T38" fmla="*/ 46 w 102"/>
                <a:gd name="T39" fmla="*/ 20 h 47"/>
                <a:gd name="T40" fmla="*/ 56 w 102"/>
                <a:gd name="T41" fmla="*/ 18 h 47"/>
                <a:gd name="T42" fmla="*/ 84 w 102"/>
                <a:gd name="T43" fmla="*/ 47 h 47"/>
                <a:gd name="T44" fmla="*/ 90 w 102"/>
                <a:gd name="T45" fmla="*/ 47 h 47"/>
                <a:gd name="T46" fmla="*/ 56 w 102"/>
                <a:gd name="T47" fmla="*/ 13 h 47"/>
                <a:gd name="T48" fmla="*/ 0 w 102"/>
                <a:gd name="T49" fmla="*/ 39 h 47"/>
                <a:gd name="T50" fmla="*/ 8 w 102"/>
                <a:gd name="T51" fmla="*/ 46 h 47"/>
                <a:gd name="T52" fmla="*/ 9 w 102"/>
                <a:gd name="T53" fmla="*/ 46 h 47"/>
                <a:gd name="T54" fmla="*/ 41 w 102"/>
                <a:gd name="T55" fmla="*/ 46 h 47"/>
                <a:gd name="T56" fmla="*/ 51 w 102"/>
                <a:gd name="T57" fmla="*/ 35 h 47"/>
                <a:gd name="T58" fmla="*/ 39 w 102"/>
                <a:gd name="T59" fmla="*/ 24 h 47"/>
                <a:gd name="T60" fmla="*/ 36 w 102"/>
                <a:gd name="T61" fmla="*/ 24 h 47"/>
                <a:gd name="T62" fmla="*/ 28 w 102"/>
                <a:gd name="T63" fmla="*/ 17 h 47"/>
                <a:gd name="T64" fmla="*/ 18 w 102"/>
                <a:gd name="T65" fmla="*/ 26 h 47"/>
                <a:gd name="T66" fmla="*/ 18 w 102"/>
                <a:gd name="T67" fmla="*/ 28 h 47"/>
                <a:gd name="T68" fmla="*/ 15 w 102"/>
                <a:gd name="T69" fmla="*/ 27 h 47"/>
                <a:gd name="T70" fmla="*/ 9 w 102"/>
                <a:gd name="T71" fmla="*/ 31 h 47"/>
                <a:gd name="T72" fmla="*/ 8 w 102"/>
                <a:gd name="T73" fmla="*/ 31 h 47"/>
                <a:gd name="T74" fmla="*/ 0 w 102"/>
                <a:gd name="T75"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47">
                  <a:moveTo>
                    <a:pt x="77" y="47"/>
                  </a:moveTo>
                  <a:cubicBezTo>
                    <a:pt x="72" y="47"/>
                    <a:pt x="72" y="47"/>
                    <a:pt x="72" y="47"/>
                  </a:cubicBezTo>
                  <a:cubicBezTo>
                    <a:pt x="72" y="38"/>
                    <a:pt x="64" y="31"/>
                    <a:pt x="56" y="31"/>
                  </a:cubicBezTo>
                  <a:cubicBezTo>
                    <a:pt x="55" y="31"/>
                    <a:pt x="55" y="31"/>
                    <a:pt x="55" y="31"/>
                  </a:cubicBezTo>
                  <a:cubicBezTo>
                    <a:pt x="54" y="29"/>
                    <a:pt x="53" y="27"/>
                    <a:pt x="52" y="25"/>
                  </a:cubicBezTo>
                  <a:cubicBezTo>
                    <a:pt x="53" y="25"/>
                    <a:pt x="54" y="25"/>
                    <a:pt x="56" y="25"/>
                  </a:cubicBezTo>
                  <a:cubicBezTo>
                    <a:pt x="68" y="25"/>
                    <a:pt x="77" y="35"/>
                    <a:pt x="77" y="47"/>
                  </a:cubicBezTo>
                  <a:close/>
                  <a:moveTo>
                    <a:pt x="56" y="0"/>
                  </a:moveTo>
                  <a:cubicBezTo>
                    <a:pt x="43" y="0"/>
                    <a:pt x="32" y="5"/>
                    <a:pt x="23" y="13"/>
                  </a:cubicBezTo>
                  <a:cubicBezTo>
                    <a:pt x="25" y="13"/>
                    <a:pt x="26" y="12"/>
                    <a:pt x="28" y="12"/>
                  </a:cubicBezTo>
                  <a:cubicBezTo>
                    <a:pt x="29" y="12"/>
                    <a:pt x="31" y="13"/>
                    <a:pt x="32" y="13"/>
                  </a:cubicBezTo>
                  <a:cubicBezTo>
                    <a:pt x="39" y="9"/>
                    <a:pt x="47" y="6"/>
                    <a:pt x="56" y="6"/>
                  </a:cubicBezTo>
                  <a:cubicBezTo>
                    <a:pt x="78" y="6"/>
                    <a:pt x="97" y="24"/>
                    <a:pt x="97" y="47"/>
                  </a:cubicBezTo>
                  <a:cubicBezTo>
                    <a:pt x="102" y="47"/>
                    <a:pt x="102" y="47"/>
                    <a:pt x="102" y="47"/>
                  </a:cubicBezTo>
                  <a:cubicBezTo>
                    <a:pt x="102" y="21"/>
                    <a:pt x="81" y="0"/>
                    <a:pt x="56" y="0"/>
                  </a:cubicBezTo>
                  <a:close/>
                  <a:moveTo>
                    <a:pt x="56" y="13"/>
                  </a:moveTo>
                  <a:cubicBezTo>
                    <a:pt x="49" y="13"/>
                    <a:pt x="43" y="14"/>
                    <a:pt x="38" y="17"/>
                  </a:cubicBezTo>
                  <a:cubicBezTo>
                    <a:pt x="39" y="18"/>
                    <a:pt x="39" y="18"/>
                    <a:pt x="39" y="19"/>
                  </a:cubicBezTo>
                  <a:cubicBezTo>
                    <a:pt x="39" y="19"/>
                    <a:pt x="39" y="19"/>
                    <a:pt x="39" y="19"/>
                  </a:cubicBezTo>
                  <a:cubicBezTo>
                    <a:pt x="42" y="19"/>
                    <a:pt x="44" y="19"/>
                    <a:pt x="46" y="20"/>
                  </a:cubicBezTo>
                  <a:cubicBezTo>
                    <a:pt x="49" y="19"/>
                    <a:pt x="52" y="18"/>
                    <a:pt x="56" y="18"/>
                  </a:cubicBezTo>
                  <a:cubicBezTo>
                    <a:pt x="71" y="18"/>
                    <a:pt x="84" y="31"/>
                    <a:pt x="84" y="47"/>
                  </a:cubicBezTo>
                  <a:cubicBezTo>
                    <a:pt x="90" y="47"/>
                    <a:pt x="90" y="47"/>
                    <a:pt x="90" y="47"/>
                  </a:cubicBezTo>
                  <a:cubicBezTo>
                    <a:pt x="90" y="28"/>
                    <a:pt x="75" y="13"/>
                    <a:pt x="56" y="13"/>
                  </a:cubicBezTo>
                  <a:close/>
                  <a:moveTo>
                    <a:pt x="0" y="39"/>
                  </a:moveTo>
                  <a:cubicBezTo>
                    <a:pt x="0" y="43"/>
                    <a:pt x="3" y="46"/>
                    <a:pt x="8" y="46"/>
                  </a:cubicBezTo>
                  <a:cubicBezTo>
                    <a:pt x="9" y="46"/>
                    <a:pt x="9" y="46"/>
                    <a:pt x="9" y="46"/>
                  </a:cubicBezTo>
                  <a:cubicBezTo>
                    <a:pt x="41" y="46"/>
                    <a:pt x="41" y="46"/>
                    <a:pt x="41" y="46"/>
                  </a:cubicBezTo>
                  <a:cubicBezTo>
                    <a:pt x="46" y="46"/>
                    <a:pt x="51" y="41"/>
                    <a:pt x="51" y="35"/>
                  </a:cubicBezTo>
                  <a:cubicBezTo>
                    <a:pt x="51" y="29"/>
                    <a:pt x="46" y="24"/>
                    <a:pt x="39" y="24"/>
                  </a:cubicBezTo>
                  <a:cubicBezTo>
                    <a:pt x="38" y="24"/>
                    <a:pt x="37" y="24"/>
                    <a:pt x="36" y="24"/>
                  </a:cubicBezTo>
                  <a:cubicBezTo>
                    <a:pt x="35" y="20"/>
                    <a:pt x="32" y="17"/>
                    <a:pt x="28" y="17"/>
                  </a:cubicBezTo>
                  <a:cubicBezTo>
                    <a:pt x="22" y="17"/>
                    <a:pt x="18" y="21"/>
                    <a:pt x="18" y="26"/>
                  </a:cubicBezTo>
                  <a:cubicBezTo>
                    <a:pt x="18" y="27"/>
                    <a:pt x="18" y="27"/>
                    <a:pt x="18" y="28"/>
                  </a:cubicBezTo>
                  <a:cubicBezTo>
                    <a:pt x="17" y="27"/>
                    <a:pt x="16" y="27"/>
                    <a:pt x="15" y="27"/>
                  </a:cubicBezTo>
                  <a:cubicBezTo>
                    <a:pt x="13" y="27"/>
                    <a:pt x="10" y="29"/>
                    <a:pt x="9" y="31"/>
                  </a:cubicBezTo>
                  <a:cubicBezTo>
                    <a:pt x="9" y="31"/>
                    <a:pt x="8" y="31"/>
                    <a:pt x="8" y="31"/>
                  </a:cubicBezTo>
                  <a:cubicBezTo>
                    <a:pt x="3" y="31"/>
                    <a:pt x="0" y="34"/>
                    <a:pt x="0" y="39"/>
                  </a:cubicBezTo>
                  <a:close/>
                </a:path>
              </a:pathLst>
            </a:custGeom>
            <a:solidFill>
              <a:srgbClr val="00BCF2"/>
            </a:solidFill>
            <a:ln>
              <a:noFill/>
            </a:ln>
            <a:extLst/>
          </p:spPr>
          <p:txBody>
            <a:bodyPr vert="horz" wrap="square" lIns="89604" tIns="44802" rIns="89604" bIns="44802" numCol="1" anchor="t" anchorCtr="0" compatLnSpc="1">
              <a:prstTxWarp prst="textNoShape">
                <a:avLst/>
              </a:prstTxWarp>
            </a:bodyPr>
            <a:lstStyle/>
            <a:p>
              <a:pPr defTabSz="913478"/>
              <a:endParaRPr lang="en-US" sz="1765">
                <a:solidFill>
                  <a:prstClr val="black"/>
                </a:solidFill>
              </a:endParaRPr>
            </a:p>
          </p:txBody>
        </p:sp>
        <p:sp>
          <p:nvSpPr>
            <p:cNvPr id="19" name="Freeform 534"/>
            <p:cNvSpPr>
              <a:spLocks noEditPoints="1"/>
            </p:cNvSpPr>
            <p:nvPr/>
          </p:nvSpPr>
          <p:spPr bwMode="auto">
            <a:xfrm>
              <a:off x="9111363" y="1045267"/>
              <a:ext cx="743114" cy="737989"/>
            </a:xfrm>
            <a:custGeom>
              <a:avLst/>
              <a:gdLst>
                <a:gd name="T0" fmla="*/ 143 w 290"/>
                <a:gd name="T1" fmla="*/ 130 h 289"/>
                <a:gd name="T2" fmla="*/ 152 w 290"/>
                <a:gd name="T3" fmla="*/ 80 h 289"/>
                <a:gd name="T4" fmla="*/ 152 w 290"/>
                <a:gd name="T5" fmla="*/ 82 h 289"/>
                <a:gd name="T6" fmla="*/ 191 w 290"/>
                <a:gd name="T7" fmla="*/ 62 h 289"/>
                <a:gd name="T8" fmla="*/ 205 w 290"/>
                <a:gd name="T9" fmla="*/ 116 h 289"/>
                <a:gd name="T10" fmla="*/ 162 w 290"/>
                <a:gd name="T11" fmla="*/ 80 h 289"/>
                <a:gd name="T12" fmla="*/ 152 w 290"/>
                <a:gd name="T13" fmla="*/ 80 h 289"/>
                <a:gd name="T14" fmla="*/ 168 w 290"/>
                <a:gd name="T15" fmla="*/ 80 h 289"/>
                <a:gd name="T16" fmla="*/ 180 w 290"/>
                <a:gd name="T17" fmla="*/ 89 h 289"/>
                <a:gd name="T18" fmla="*/ 183 w 290"/>
                <a:gd name="T19" fmla="*/ 85 h 289"/>
                <a:gd name="T20" fmla="*/ 181 w 290"/>
                <a:gd name="T21" fmla="*/ 87 h 289"/>
                <a:gd name="T22" fmla="*/ 166 w 290"/>
                <a:gd name="T23" fmla="*/ 84 h 289"/>
                <a:gd name="T24" fmla="*/ 183 w 290"/>
                <a:gd name="T25" fmla="*/ 85 h 289"/>
                <a:gd name="T26" fmla="*/ 181 w 290"/>
                <a:gd name="T27" fmla="*/ 87 h 289"/>
                <a:gd name="T28" fmla="*/ 85 w 290"/>
                <a:gd name="T29" fmla="*/ 169 h 289"/>
                <a:gd name="T30" fmla="*/ 137 w 290"/>
                <a:gd name="T31" fmla="*/ 155 h 289"/>
                <a:gd name="T32" fmla="*/ 98 w 290"/>
                <a:gd name="T33" fmla="*/ 130 h 289"/>
                <a:gd name="T34" fmla="*/ 50 w 290"/>
                <a:gd name="T35" fmla="*/ 145 h 289"/>
                <a:gd name="T36" fmla="*/ 83 w 290"/>
                <a:gd name="T37" fmla="*/ 169 h 289"/>
                <a:gd name="T38" fmla="*/ 85 w 290"/>
                <a:gd name="T39" fmla="*/ 169 h 289"/>
                <a:gd name="T40" fmla="*/ 85 w 290"/>
                <a:gd name="T41" fmla="*/ 169 h 289"/>
                <a:gd name="T42" fmla="*/ 75 w 290"/>
                <a:gd name="T43" fmla="*/ 140 h 289"/>
                <a:gd name="T44" fmla="*/ 77 w 290"/>
                <a:gd name="T45" fmla="*/ 155 h 289"/>
                <a:gd name="T46" fmla="*/ 77 w 290"/>
                <a:gd name="T47" fmla="*/ 142 h 289"/>
                <a:gd name="T48" fmla="*/ 79 w 290"/>
                <a:gd name="T49" fmla="*/ 140 h 289"/>
                <a:gd name="T50" fmla="*/ 75 w 290"/>
                <a:gd name="T51" fmla="*/ 140 h 289"/>
                <a:gd name="T52" fmla="*/ 77 w 290"/>
                <a:gd name="T53" fmla="*/ 142 h 289"/>
                <a:gd name="T54" fmla="*/ 156 w 290"/>
                <a:gd name="T55" fmla="*/ 149 h 289"/>
                <a:gd name="T56" fmla="*/ 195 w 290"/>
                <a:gd name="T57" fmla="*/ 184 h 289"/>
                <a:gd name="T58" fmla="*/ 156 w 290"/>
                <a:gd name="T59" fmla="*/ 149 h 289"/>
                <a:gd name="T60" fmla="*/ 197 w 290"/>
                <a:gd name="T61" fmla="*/ 184 h 289"/>
                <a:gd name="T62" fmla="*/ 154 w 290"/>
                <a:gd name="T63" fmla="*/ 190 h 289"/>
                <a:gd name="T64" fmla="*/ 191 w 290"/>
                <a:gd name="T65" fmla="*/ 225 h 289"/>
                <a:gd name="T66" fmla="*/ 195 w 290"/>
                <a:gd name="T67" fmla="*/ 182 h 289"/>
                <a:gd name="T68" fmla="*/ 195 w 290"/>
                <a:gd name="T69" fmla="*/ 182 h 289"/>
                <a:gd name="T70" fmla="*/ 174 w 290"/>
                <a:gd name="T71" fmla="*/ 207 h 289"/>
                <a:gd name="T72" fmla="*/ 174 w 290"/>
                <a:gd name="T73" fmla="*/ 203 h 289"/>
                <a:gd name="T74" fmla="*/ 178 w 290"/>
                <a:gd name="T75" fmla="*/ 207 h 289"/>
                <a:gd name="T76" fmla="*/ 178 w 290"/>
                <a:gd name="T77" fmla="*/ 207 h 289"/>
                <a:gd name="T78" fmla="*/ 176 w 290"/>
                <a:gd name="T79" fmla="*/ 203 h 289"/>
                <a:gd name="T80" fmla="*/ 174 w 290"/>
                <a:gd name="T81" fmla="*/ 205 h 289"/>
                <a:gd name="T82" fmla="*/ 137 w 290"/>
                <a:gd name="T83" fmla="*/ 149 h 289"/>
                <a:gd name="T84" fmla="*/ 143 w 290"/>
                <a:gd name="T85" fmla="*/ 136 h 289"/>
                <a:gd name="T86" fmla="*/ 154 w 290"/>
                <a:gd name="T87" fmla="*/ 147 h 289"/>
                <a:gd name="T88" fmla="*/ 139 w 290"/>
                <a:gd name="T89" fmla="*/ 134 h 289"/>
                <a:gd name="T90" fmla="*/ 135 w 290"/>
                <a:gd name="T91" fmla="*/ 151 h 289"/>
                <a:gd name="T92" fmla="*/ 158 w 290"/>
                <a:gd name="T93" fmla="*/ 145 h 289"/>
                <a:gd name="T94" fmla="*/ 143 w 290"/>
                <a:gd name="T95" fmla="*/ 130 h 289"/>
                <a:gd name="T96" fmla="*/ 156 w 290"/>
                <a:gd name="T97" fmla="*/ 149 h 289"/>
                <a:gd name="T98" fmla="*/ 96 w 290"/>
                <a:gd name="T99" fmla="*/ 262 h 289"/>
                <a:gd name="T100" fmla="*/ 19 w 290"/>
                <a:gd name="T101" fmla="*/ 145 h 289"/>
                <a:gd name="T102" fmla="*/ 108 w 290"/>
                <a:gd name="T103" fmla="*/ 24 h 289"/>
                <a:gd name="T104" fmla="*/ 241 w 290"/>
                <a:gd name="T105" fmla="*/ 64 h 289"/>
                <a:gd name="T106" fmla="*/ 257 w 290"/>
                <a:gd name="T107" fmla="*/ 205 h 289"/>
                <a:gd name="T108" fmla="*/ 145 w 290"/>
                <a:gd name="T109" fmla="*/ 289 h 289"/>
                <a:gd name="T110" fmla="*/ 284 w 290"/>
                <a:gd name="T111" fmla="*/ 188 h 289"/>
                <a:gd name="T112" fmla="*/ 238 w 290"/>
                <a:gd name="T113" fmla="*/ 33 h 289"/>
                <a:gd name="T114" fmla="*/ 75 w 290"/>
                <a:gd name="T115" fmla="*/ 18 h 289"/>
                <a:gd name="T116" fmla="*/ 2 w 290"/>
                <a:gd name="T117" fmla="*/ 159 h 289"/>
                <a:gd name="T118" fmla="*/ 116 w 290"/>
                <a:gd name="T119" fmla="*/ 2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0" h="289">
                  <a:moveTo>
                    <a:pt x="152" y="80"/>
                  </a:moveTo>
                  <a:lnTo>
                    <a:pt x="152" y="82"/>
                  </a:lnTo>
                  <a:lnTo>
                    <a:pt x="152" y="82"/>
                  </a:lnTo>
                  <a:lnTo>
                    <a:pt x="143" y="82"/>
                  </a:lnTo>
                  <a:lnTo>
                    <a:pt x="133" y="85"/>
                  </a:lnTo>
                  <a:lnTo>
                    <a:pt x="127" y="91"/>
                  </a:lnTo>
                  <a:lnTo>
                    <a:pt x="123" y="101"/>
                  </a:lnTo>
                  <a:lnTo>
                    <a:pt x="123" y="101"/>
                  </a:lnTo>
                  <a:lnTo>
                    <a:pt x="123" y="111"/>
                  </a:lnTo>
                  <a:lnTo>
                    <a:pt x="127" y="120"/>
                  </a:lnTo>
                  <a:lnTo>
                    <a:pt x="127" y="120"/>
                  </a:lnTo>
                  <a:lnTo>
                    <a:pt x="133" y="126"/>
                  </a:lnTo>
                  <a:lnTo>
                    <a:pt x="143" y="130"/>
                  </a:lnTo>
                  <a:lnTo>
                    <a:pt x="143" y="130"/>
                  </a:lnTo>
                  <a:lnTo>
                    <a:pt x="139" y="132"/>
                  </a:lnTo>
                  <a:lnTo>
                    <a:pt x="139" y="132"/>
                  </a:lnTo>
                  <a:lnTo>
                    <a:pt x="129" y="126"/>
                  </a:lnTo>
                  <a:lnTo>
                    <a:pt x="123" y="120"/>
                  </a:lnTo>
                  <a:lnTo>
                    <a:pt x="121" y="111"/>
                  </a:lnTo>
                  <a:lnTo>
                    <a:pt x="121" y="101"/>
                  </a:lnTo>
                  <a:lnTo>
                    <a:pt x="121" y="101"/>
                  </a:lnTo>
                  <a:lnTo>
                    <a:pt x="125" y="91"/>
                  </a:lnTo>
                  <a:lnTo>
                    <a:pt x="133" y="84"/>
                  </a:lnTo>
                  <a:lnTo>
                    <a:pt x="143" y="78"/>
                  </a:lnTo>
                  <a:lnTo>
                    <a:pt x="152" y="78"/>
                  </a:lnTo>
                  <a:lnTo>
                    <a:pt x="152" y="80"/>
                  </a:lnTo>
                  <a:close/>
                  <a:moveTo>
                    <a:pt x="143" y="134"/>
                  </a:moveTo>
                  <a:lnTo>
                    <a:pt x="143" y="134"/>
                  </a:lnTo>
                  <a:lnTo>
                    <a:pt x="143" y="134"/>
                  </a:lnTo>
                  <a:lnTo>
                    <a:pt x="143" y="134"/>
                  </a:lnTo>
                  <a:lnTo>
                    <a:pt x="143" y="134"/>
                  </a:lnTo>
                  <a:lnTo>
                    <a:pt x="143" y="134"/>
                  </a:lnTo>
                  <a:close/>
                  <a:moveTo>
                    <a:pt x="166" y="87"/>
                  </a:moveTo>
                  <a:lnTo>
                    <a:pt x="166" y="87"/>
                  </a:lnTo>
                  <a:lnTo>
                    <a:pt x="162" y="85"/>
                  </a:lnTo>
                  <a:lnTo>
                    <a:pt x="160" y="82"/>
                  </a:lnTo>
                  <a:lnTo>
                    <a:pt x="152" y="80"/>
                  </a:lnTo>
                  <a:lnTo>
                    <a:pt x="152" y="82"/>
                  </a:lnTo>
                  <a:lnTo>
                    <a:pt x="152" y="82"/>
                  </a:lnTo>
                  <a:lnTo>
                    <a:pt x="152" y="82"/>
                  </a:lnTo>
                  <a:lnTo>
                    <a:pt x="152" y="82"/>
                  </a:lnTo>
                  <a:lnTo>
                    <a:pt x="152" y="82"/>
                  </a:lnTo>
                  <a:lnTo>
                    <a:pt x="152" y="91"/>
                  </a:lnTo>
                  <a:lnTo>
                    <a:pt x="154" y="99"/>
                  </a:lnTo>
                  <a:lnTo>
                    <a:pt x="162" y="105"/>
                  </a:lnTo>
                  <a:lnTo>
                    <a:pt x="170" y="109"/>
                  </a:lnTo>
                  <a:lnTo>
                    <a:pt x="178" y="111"/>
                  </a:lnTo>
                  <a:lnTo>
                    <a:pt x="178" y="111"/>
                  </a:lnTo>
                  <a:lnTo>
                    <a:pt x="180" y="91"/>
                  </a:lnTo>
                  <a:lnTo>
                    <a:pt x="166" y="87"/>
                  </a:lnTo>
                  <a:close/>
                  <a:moveTo>
                    <a:pt x="216" y="68"/>
                  </a:moveTo>
                  <a:lnTo>
                    <a:pt x="191" y="62"/>
                  </a:lnTo>
                  <a:lnTo>
                    <a:pt x="191" y="62"/>
                  </a:lnTo>
                  <a:lnTo>
                    <a:pt x="185" y="82"/>
                  </a:lnTo>
                  <a:lnTo>
                    <a:pt x="185" y="82"/>
                  </a:lnTo>
                  <a:lnTo>
                    <a:pt x="185" y="82"/>
                  </a:lnTo>
                  <a:lnTo>
                    <a:pt x="187" y="84"/>
                  </a:lnTo>
                  <a:lnTo>
                    <a:pt x="189" y="87"/>
                  </a:lnTo>
                  <a:lnTo>
                    <a:pt x="189" y="87"/>
                  </a:lnTo>
                  <a:lnTo>
                    <a:pt x="185" y="91"/>
                  </a:lnTo>
                  <a:lnTo>
                    <a:pt x="181" y="91"/>
                  </a:lnTo>
                  <a:lnTo>
                    <a:pt x="181" y="91"/>
                  </a:lnTo>
                  <a:lnTo>
                    <a:pt x="181" y="91"/>
                  </a:lnTo>
                  <a:lnTo>
                    <a:pt x="180" y="111"/>
                  </a:lnTo>
                  <a:lnTo>
                    <a:pt x="205" y="116"/>
                  </a:lnTo>
                  <a:lnTo>
                    <a:pt x="205" y="116"/>
                  </a:lnTo>
                  <a:lnTo>
                    <a:pt x="214" y="118"/>
                  </a:lnTo>
                  <a:lnTo>
                    <a:pt x="222" y="114"/>
                  </a:lnTo>
                  <a:lnTo>
                    <a:pt x="228" y="109"/>
                  </a:lnTo>
                  <a:lnTo>
                    <a:pt x="232" y="99"/>
                  </a:lnTo>
                  <a:lnTo>
                    <a:pt x="234" y="97"/>
                  </a:lnTo>
                  <a:lnTo>
                    <a:pt x="234" y="97"/>
                  </a:lnTo>
                  <a:lnTo>
                    <a:pt x="234" y="87"/>
                  </a:lnTo>
                  <a:lnTo>
                    <a:pt x="230" y="80"/>
                  </a:lnTo>
                  <a:lnTo>
                    <a:pt x="224" y="72"/>
                  </a:lnTo>
                  <a:lnTo>
                    <a:pt x="216" y="68"/>
                  </a:lnTo>
                  <a:close/>
                  <a:moveTo>
                    <a:pt x="152" y="78"/>
                  </a:moveTo>
                  <a:lnTo>
                    <a:pt x="162" y="80"/>
                  </a:lnTo>
                  <a:lnTo>
                    <a:pt x="162" y="80"/>
                  </a:lnTo>
                  <a:lnTo>
                    <a:pt x="164" y="78"/>
                  </a:lnTo>
                  <a:lnTo>
                    <a:pt x="168" y="78"/>
                  </a:lnTo>
                  <a:lnTo>
                    <a:pt x="183" y="82"/>
                  </a:lnTo>
                  <a:lnTo>
                    <a:pt x="183" y="82"/>
                  </a:lnTo>
                  <a:lnTo>
                    <a:pt x="189" y="62"/>
                  </a:lnTo>
                  <a:lnTo>
                    <a:pt x="181" y="60"/>
                  </a:lnTo>
                  <a:lnTo>
                    <a:pt x="181" y="60"/>
                  </a:lnTo>
                  <a:lnTo>
                    <a:pt x="172" y="60"/>
                  </a:lnTo>
                  <a:lnTo>
                    <a:pt x="164" y="64"/>
                  </a:lnTo>
                  <a:lnTo>
                    <a:pt x="156" y="70"/>
                  </a:lnTo>
                  <a:lnTo>
                    <a:pt x="152" y="78"/>
                  </a:lnTo>
                  <a:lnTo>
                    <a:pt x="152" y="80"/>
                  </a:lnTo>
                  <a:lnTo>
                    <a:pt x="152" y="80"/>
                  </a:lnTo>
                  <a:lnTo>
                    <a:pt x="152" y="78"/>
                  </a:lnTo>
                  <a:close/>
                  <a:moveTo>
                    <a:pt x="152" y="80"/>
                  </a:moveTo>
                  <a:lnTo>
                    <a:pt x="152" y="80"/>
                  </a:lnTo>
                  <a:lnTo>
                    <a:pt x="152" y="80"/>
                  </a:lnTo>
                  <a:lnTo>
                    <a:pt x="152" y="80"/>
                  </a:lnTo>
                  <a:lnTo>
                    <a:pt x="152" y="82"/>
                  </a:lnTo>
                  <a:lnTo>
                    <a:pt x="152" y="82"/>
                  </a:lnTo>
                  <a:lnTo>
                    <a:pt x="152" y="82"/>
                  </a:lnTo>
                  <a:lnTo>
                    <a:pt x="152" y="80"/>
                  </a:lnTo>
                  <a:close/>
                  <a:moveTo>
                    <a:pt x="170" y="80"/>
                  </a:moveTo>
                  <a:lnTo>
                    <a:pt x="170" y="80"/>
                  </a:lnTo>
                  <a:lnTo>
                    <a:pt x="168" y="80"/>
                  </a:lnTo>
                  <a:lnTo>
                    <a:pt x="166" y="82"/>
                  </a:lnTo>
                  <a:lnTo>
                    <a:pt x="181" y="85"/>
                  </a:lnTo>
                  <a:lnTo>
                    <a:pt x="181" y="85"/>
                  </a:lnTo>
                  <a:lnTo>
                    <a:pt x="181" y="84"/>
                  </a:lnTo>
                  <a:lnTo>
                    <a:pt x="181" y="84"/>
                  </a:lnTo>
                  <a:lnTo>
                    <a:pt x="181" y="84"/>
                  </a:lnTo>
                  <a:lnTo>
                    <a:pt x="170" y="80"/>
                  </a:lnTo>
                  <a:close/>
                  <a:moveTo>
                    <a:pt x="166" y="84"/>
                  </a:moveTo>
                  <a:lnTo>
                    <a:pt x="166" y="84"/>
                  </a:lnTo>
                  <a:lnTo>
                    <a:pt x="168" y="85"/>
                  </a:lnTo>
                  <a:lnTo>
                    <a:pt x="170" y="87"/>
                  </a:lnTo>
                  <a:lnTo>
                    <a:pt x="180" y="89"/>
                  </a:lnTo>
                  <a:lnTo>
                    <a:pt x="180" y="89"/>
                  </a:lnTo>
                  <a:lnTo>
                    <a:pt x="181" y="89"/>
                  </a:lnTo>
                  <a:lnTo>
                    <a:pt x="181" y="89"/>
                  </a:lnTo>
                  <a:lnTo>
                    <a:pt x="181" y="87"/>
                  </a:lnTo>
                  <a:lnTo>
                    <a:pt x="166" y="84"/>
                  </a:lnTo>
                  <a:close/>
                  <a:moveTo>
                    <a:pt x="183" y="89"/>
                  </a:moveTo>
                  <a:lnTo>
                    <a:pt x="183" y="89"/>
                  </a:lnTo>
                  <a:lnTo>
                    <a:pt x="183" y="87"/>
                  </a:lnTo>
                  <a:lnTo>
                    <a:pt x="183" y="87"/>
                  </a:lnTo>
                  <a:lnTo>
                    <a:pt x="183" y="87"/>
                  </a:lnTo>
                  <a:lnTo>
                    <a:pt x="183" y="89"/>
                  </a:lnTo>
                  <a:close/>
                  <a:moveTo>
                    <a:pt x="183" y="85"/>
                  </a:moveTo>
                  <a:lnTo>
                    <a:pt x="183" y="85"/>
                  </a:lnTo>
                  <a:lnTo>
                    <a:pt x="183" y="85"/>
                  </a:lnTo>
                  <a:lnTo>
                    <a:pt x="183" y="85"/>
                  </a:lnTo>
                  <a:lnTo>
                    <a:pt x="183" y="85"/>
                  </a:lnTo>
                  <a:lnTo>
                    <a:pt x="183" y="85"/>
                  </a:lnTo>
                  <a:close/>
                  <a:moveTo>
                    <a:pt x="183" y="85"/>
                  </a:moveTo>
                  <a:lnTo>
                    <a:pt x="183" y="85"/>
                  </a:lnTo>
                  <a:lnTo>
                    <a:pt x="183" y="85"/>
                  </a:lnTo>
                  <a:lnTo>
                    <a:pt x="183" y="85"/>
                  </a:lnTo>
                  <a:lnTo>
                    <a:pt x="181" y="84"/>
                  </a:lnTo>
                  <a:lnTo>
                    <a:pt x="181" y="84"/>
                  </a:lnTo>
                  <a:lnTo>
                    <a:pt x="181" y="85"/>
                  </a:lnTo>
                  <a:lnTo>
                    <a:pt x="183" y="85"/>
                  </a:lnTo>
                  <a:close/>
                  <a:moveTo>
                    <a:pt x="181" y="87"/>
                  </a:moveTo>
                  <a:lnTo>
                    <a:pt x="181" y="87"/>
                  </a:lnTo>
                  <a:lnTo>
                    <a:pt x="181" y="89"/>
                  </a:lnTo>
                  <a:lnTo>
                    <a:pt x="181" y="89"/>
                  </a:lnTo>
                  <a:lnTo>
                    <a:pt x="183" y="89"/>
                  </a:lnTo>
                  <a:lnTo>
                    <a:pt x="183" y="89"/>
                  </a:lnTo>
                  <a:lnTo>
                    <a:pt x="183" y="87"/>
                  </a:lnTo>
                  <a:lnTo>
                    <a:pt x="181" y="87"/>
                  </a:lnTo>
                  <a:close/>
                  <a:moveTo>
                    <a:pt x="181" y="85"/>
                  </a:moveTo>
                  <a:lnTo>
                    <a:pt x="181" y="85"/>
                  </a:lnTo>
                  <a:lnTo>
                    <a:pt x="181" y="85"/>
                  </a:lnTo>
                  <a:lnTo>
                    <a:pt x="166" y="82"/>
                  </a:lnTo>
                  <a:lnTo>
                    <a:pt x="166" y="82"/>
                  </a:lnTo>
                  <a:lnTo>
                    <a:pt x="166" y="84"/>
                  </a:lnTo>
                  <a:lnTo>
                    <a:pt x="166" y="84"/>
                  </a:lnTo>
                  <a:lnTo>
                    <a:pt x="166" y="84"/>
                  </a:lnTo>
                  <a:lnTo>
                    <a:pt x="181" y="87"/>
                  </a:lnTo>
                  <a:lnTo>
                    <a:pt x="181" y="87"/>
                  </a:lnTo>
                  <a:lnTo>
                    <a:pt x="181" y="85"/>
                  </a:lnTo>
                  <a:close/>
                  <a:moveTo>
                    <a:pt x="183" y="87"/>
                  </a:moveTo>
                  <a:lnTo>
                    <a:pt x="183" y="87"/>
                  </a:lnTo>
                  <a:lnTo>
                    <a:pt x="183" y="87"/>
                  </a:lnTo>
                  <a:lnTo>
                    <a:pt x="183" y="87"/>
                  </a:lnTo>
                  <a:lnTo>
                    <a:pt x="183" y="87"/>
                  </a:lnTo>
                  <a:lnTo>
                    <a:pt x="183" y="87"/>
                  </a:lnTo>
                  <a:lnTo>
                    <a:pt x="183" y="87"/>
                  </a:lnTo>
                  <a:lnTo>
                    <a:pt x="183" y="85"/>
                  </a:lnTo>
                  <a:lnTo>
                    <a:pt x="183" y="85"/>
                  </a:lnTo>
                  <a:lnTo>
                    <a:pt x="183" y="85"/>
                  </a:lnTo>
                  <a:lnTo>
                    <a:pt x="183" y="87"/>
                  </a:lnTo>
                  <a:close/>
                  <a:moveTo>
                    <a:pt x="181" y="87"/>
                  </a:moveTo>
                  <a:lnTo>
                    <a:pt x="183" y="87"/>
                  </a:lnTo>
                  <a:lnTo>
                    <a:pt x="183" y="87"/>
                  </a:lnTo>
                  <a:lnTo>
                    <a:pt x="183" y="87"/>
                  </a:lnTo>
                  <a:lnTo>
                    <a:pt x="183" y="87"/>
                  </a:lnTo>
                  <a:lnTo>
                    <a:pt x="183" y="85"/>
                  </a:lnTo>
                  <a:lnTo>
                    <a:pt x="181" y="85"/>
                  </a:lnTo>
                  <a:lnTo>
                    <a:pt x="181" y="85"/>
                  </a:lnTo>
                  <a:lnTo>
                    <a:pt x="181" y="85"/>
                  </a:lnTo>
                  <a:lnTo>
                    <a:pt x="181" y="85"/>
                  </a:lnTo>
                  <a:lnTo>
                    <a:pt x="181" y="87"/>
                  </a:lnTo>
                  <a:close/>
                  <a:moveTo>
                    <a:pt x="133" y="151"/>
                  </a:moveTo>
                  <a:lnTo>
                    <a:pt x="133" y="151"/>
                  </a:lnTo>
                  <a:lnTo>
                    <a:pt x="135" y="161"/>
                  </a:lnTo>
                  <a:lnTo>
                    <a:pt x="131" y="171"/>
                  </a:lnTo>
                  <a:lnTo>
                    <a:pt x="125" y="178"/>
                  </a:lnTo>
                  <a:lnTo>
                    <a:pt x="118" y="184"/>
                  </a:lnTo>
                  <a:lnTo>
                    <a:pt x="118" y="184"/>
                  </a:lnTo>
                  <a:lnTo>
                    <a:pt x="108" y="186"/>
                  </a:lnTo>
                  <a:lnTo>
                    <a:pt x="98" y="182"/>
                  </a:lnTo>
                  <a:lnTo>
                    <a:pt x="91" y="176"/>
                  </a:lnTo>
                  <a:lnTo>
                    <a:pt x="85" y="169"/>
                  </a:lnTo>
                  <a:lnTo>
                    <a:pt x="85" y="169"/>
                  </a:lnTo>
                  <a:lnTo>
                    <a:pt x="85" y="169"/>
                  </a:lnTo>
                  <a:lnTo>
                    <a:pt x="83" y="169"/>
                  </a:lnTo>
                  <a:lnTo>
                    <a:pt x="83" y="169"/>
                  </a:lnTo>
                  <a:lnTo>
                    <a:pt x="89" y="178"/>
                  </a:lnTo>
                  <a:lnTo>
                    <a:pt x="98" y="186"/>
                  </a:lnTo>
                  <a:lnTo>
                    <a:pt x="108" y="188"/>
                  </a:lnTo>
                  <a:lnTo>
                    <a:pt x="120" y="186"/>
                  </a:lnTo>
                  <a:lnTo>
                    <a:pt x="120" y="186"/>
                  </a:lnTo>
                  <a:lnTo>
                    <a:pt x="123" y="184"/>
                  </a:lnTo>
                  <a:lnTo>
                    <a:pt x="123" y="184"/>
                  </a:lnTo>
                  <a:lnTo>
                    <a:pt x="131" y="178"/>
                  </a:lnTo>
                  <a:lnTo>
                    <a:pt x="135" y="171"/>
                  </a:lnTo>
                  <a:lnTo>
                    <a:pt x="137" y="163"/>
                  </a:lnTo>
                  <a:lnTo>
                    <a:pt x="137" y="155"/>
                  </a:lnTo>
                  <a:lnTo>
                    <a:pt x="137" y="155"/>
                  </a:lnTo>
                  <a:lnTo>
                    <a:pt x="133" y="151"/>
                  </a:lnTo>
                  <a:lnTo>
                    <a:pt x="133" y="151"/>
                  </a:lnTo>
                  <a:close/>
                  <a:moveTo>
                    <a:pt x="69" y="140"/>
                  </a:moveTo>
                  <a:lnTo>
                    <a:pt x="69" y="140"/>
                  </a:lnTo>
                  <a:lnTo>
                    <a:pt x="71" y="136"/>
                  </a:lnTo>
                  <a:lnTo>
                    <a:pt x="73" y="134"/>
                  </a:lnTo>
                  <a:lnTo>
                    <a:pt x="73" y="134"/>
                  </a:lnTo>
                  <a:lnTo>
                    <a:pt x="77" y="134"/>
                  </a:lnTo>
                  <a:lnTo>
                    <a:pt x="81" y="138"/>
                  </a:lnTo>
                  <a:lnTo>
                    <a:pt x="81" y="138"/>
                  </a:lnTo>
                  <a:lnTo>
                    <a:pt x="81" y="138"/>
                  </a:lnTo>
                  <a:lnTo>
                    <a:pt x="98" y="130"/>
                  </a:lnTo>
                  <a:lnTo>
                    <a:pt x="91" y="105"/>
                  </a:lnTo>
                  <a:lnTo>
                    <a:pt x="91" y="105"/>
                  </a:lnTo>
                  <a:lnTo>
                    <a:pt x="87" y="97"/>
                  </a:lnTo>
                  <a:lnTo>
                    <a:pt x="81" y="91"/>
                  </a:lnTo>
                  <a:lnTo>
                    <a:pt x="71" y="89"/>
                  </a:lnTo>
                  <a:lnTo>
                    <a:pt x="62" y="89"/>
                  </a:lnTo>
                  <a:lnTo>
                    <a:pt x="60" y="91"/>
                  </a:lnTo>
                  <a:lnTo>
                    <a:pt x="60" y="91"/>
                  </a:lnTo>
                  <a:lnTo>
                    <a:pt x="50" y="95"/>
                  </a:lnTo>
                  <a:lnTo>
                    <a:pt x="44" y="103"/>
                  </a:lnTo>
                  <a:lnTo>
                    <a:pt x="42" y="111"/>
                  </a:lnTo>
                  <a:lnTo>
                    <a:pt x="44" y="120"/>
                  </a:lnTo>
                  <a:lnTo>
                    <a:pt x="50" y="145"/>
                  </a:lnTo>
                  <a:lnTo>
                    <a:pt x="50" y="145"/>
                  </a:lnTo>
                  <a:lnTo>
                    <a:pt x="69" y="140"/>
                  </a:lnTo>
                  <a:lnTo>
                    <a:pt x="69" y="140"/>
                  </a:lnTo>
                  <a:close/>
                  <a:moveTo>
                    <a:pt x="75" y="157"/>
                  </a:moveTo>
                  <a:lnTo>
                    <a:pt x="71" y="142"/>
                  </a:lnTo>
                  <a:lnTo>
                    <a:pt x="71" y="142"/>
                  </a:lnTo>
                  <a:lnTo>
                    <a:pt x="52" y="147"/>
                  </a:lnTo>
                  <a:lnTo>
                    <a:pt x="54" y="153"/>
                  </a:lnTo>
                  <a:lnTo>
                    <a:pt x="54" y="153"/>
                  </a:lnTo>
                  <a:lnTo>
                    <a:pt x="58" y="163"/>
                  </a:lnTo>
                  <a:lnTo>
                    <a:pt x="65" y="167"/>
                  </a:lnTo>
                  <a:lnTo>
                    <a:pt x="73" y="171"/>
                  </a:lnTo>
                  <a:lnTo>
                    <a:pt x="83" y="169"/>
                  </a:lnTo>
                  <a:lnTo>
                    <a:pt x="83" y="169"/>
                  </a:lnTo>
                  <a:lnTo>
                    <a:pt x="81" y="161"/>
                  </a:lnTo>
                  <a:lnTo>
                    <a:pt x="81" y="161"/>
                  </a:lnTo>
                  <a:lnTo>
                    <a:pt x="77" y="159"/>
                  </a:lnTo>
                  <a:lnTo>
                    <a:pt x="75" y="157"/>
                  </a:lnTo>
                  <a:close/>
                  <a:moveTo>
                    <a:pt x="85" y="153"/>
                  </a:moveTo>
                  <a:lnTo>
                    <a:pt x="85" y="153"/>
                  </a:lnTo>
                  <a:lnTo>
                    <a:pt x="85" y="157"/>
                  </a:lnTo>
                  <a:lnTo>
                    <a:pt x="83" y="161"/>
                  </a:lnTo>
                  <a:lnTo>
                    <a:pt x="85" y="169"/>
                  </a:lnTo>
                  <a:lnTo>
                    <a:pt x="85" y="169"/>
                  </a:lnTo>
                  <a:lnTo>
                    <a:pt x="85" y="169"/>
                  </a:lnTo>
                  <a:lnTo>
                    <a:pt x="85" y="169"/>
                  </a:lnTo>
                  <a:lnTo>
                    <a:pt x="87" y="169"/>
                  </a:lnTo>
                  <a:lnTo>
                    <a:pt x="87" y="169"/>
                  </a:lnTo>
                  <a:lnTo>
                    <a:pt x="94" y="165"/>
                  </a:lnTo>
                  <a:lnTo>
                    <a:pt x="100" y="157"/>
                  </a:lnTo>
                  <a:lnTo>
                    <a:pt x="102" y="149"/>
                  </a:lnTo>
                  <a:lnTo>
                    <a:pt x="102" y="140"/>
                  </a:lnTo>
                  <a:lnTo>
                    <a:pt x="100" y="132"/>
                  </a:lnTo>
                  <a:lnTo>
                    <a:pt x="100" y="132"/>
                  </a:lnTo>
                  <a:lnTo>
                    <a:pt x="81" y="140"/>
                  </a:lnTo>
                  <a:lnTo>
                    <a:pt x="85" y="153"/>
                  </a:lnTo>
                  <a:close/>
                  <a:moveTo>
                    <a:pt x="85" y="169"/>
                  </a:moveTo>
                  <a:lnTo>
                    <a:pt x="85" y="169"/>
                  </a:lnTo>
                  <a:lnTo>
                    <a:pt x="85" y="169"/>
                  </a:lnTo>
                  <a:lnTo>
                    <a:pt x="85" y="169"/>
                  </a:lnTo>
                  <a:lnTo>
                    <a:pt x="85" y="169"/>
                  </a:lnTo>
                  <a:lnTo>
                    <a:pt x="85" y="169"/>
                  </a:lnTo>
                  <a:close/>
                  <a:moveTo>
                    <a:pt x="75" y="138"/>
                  </a:moveTo>
                  <a:lnTo>
                    <a:pt x="75" y="138"/>
                  </a:lnTo>
                  <a:lnTo>
                    <a:pt x="75" y="138"/>
                  </a:lnTo>
                  <a:lnTo>
                    <a:pt x="75" y="138"/>
                  </a:lnTo>
                  <a:lnTo>
                    <a:pt x="75" y="138"/>
                  </a:lnTo>
                  <a:close/>
                  <a:moveTo>
                    <a:pt x="75" y="140"/>
                  </a:moveTo>
                  <a:lnTo>
                    <a:pt x="75" y="140"/>
                  </a:lnTo>
                  <a:lnTo>
                    <a:pt x="73" y="140"/>
                  </a:lnTo>
                  <a:lnTo>
                    <a:pt x="73" y="140"/>
                  </a:lnTo>
                  <a:lnTo>
                    <a:pt x="75" y="140"/>
                  </a:lnTo>
                  <a:lnTo>
                    <a:pt x="75" y="140"/>
                  </a:lnTo>
                  <a:close/>
                  <a:moveTo>
                    <a:pt x="77" y="138"/>
                  </a:moveTo>
                  <a:lnTo>
                    <a:pt x="77" y="138"/>
                  </a:lnTo>
                  <a:lnTo>
                    <a:pt x="75" y="138"/>
                  </a:lnTo>
                  <a:lnTo>
                    <a:pt x="77" y="140"/>
                  </a:lnTo>
                  <a:lnTo>
                    <a:pt x="77" y="140"/>
                  </a:lnTo>
                  <a:lnTo>
                    <a:pt x="77" y="138"/>
                  </a:lnTo>
                  <a:close/>
                  <a:moveTo>
                    <a:pt x="73" y="142"/>
                  </a:moveTo>
                  <a:lnTo>
                    <a:pt x="73" y="142"/>
                  </a:lnTo>
                  <a:lnTo>
                    <a:pt x="73" y="143"/>
                  </a:lnTo>
                  <a:lnTo>
                    <a:pt x="75" y="153"/>
                  </a:lnTo>
                  <a:lnTo>
                    <a:pt x="75" y="153"/>
                  </a:lnTo>
                  <a:lnTo>
                    <a:pt x="77" y="155"/>
                  </a:lnTo>
                  <a:lnTo>
                    <a:pt x="79" y="155"/>
                  </a:lnTo>
                  <a:lnTo>
                    <a:pt x="75" y="142"/>
                  </a:lnTo>
                  <a:lnTo>
                    <a:pt x="75" y="142"/>
                  </a:lnTo>
                  <a:lnTo>
                    <a:pt x="73" y="142"/>
                  </a:lnTo>
                  <a:close/>
                  <a:moveTo>
                    <a:pt x="81" y="155"/>
                  </a:moveTo>
                  <a:lnTo>
                    <a:pt x="81" y="155"/>
                  </a:lnTo>
                  <a:lnTo>
                    <a:pt x="83" y="153"/>
                  </a:lnTo>
                  <a:lnTo>
                    <a:pt x="83" y="151"/>
                  </a:lnTo>
                  <a:lnTo>
                    <a:pt x="79" y="142"/>
                  </a:lnTo>
                  <a:lnTo>
                    <a:pt x="79" y="142"/>
                  </a:lnTo>
                  <a:lnTo>
                    <a:pt x="79" y="140"/>
                  </a:lnTo>
                  <a:lnTo>
                    <a:pt x="79" y="140"/>
                  </a:lnTo>
                  <a:lnTo>
                    <a:pt x="77" y="142"/>
                  </a:lnTo>
                  <a:lnTo>
                    <a:pt x="81" y="155"/>
                  </a:lnTo>
                  <a:close/>
                  <a:moveTo>
                    <a:pt x="75" y="140"/>
                  </a:moveTo>
                  <a:lnTo>
                    <a:pt x="75" y="140"/>
                  </a:lnTo>
                  <a:lnTo>
                    <a:pt x="73" y="140"/>
                  </a:lnTo>
                  <a:lnTo>
                    <a:pt x="73" y="140"/>
                  </a:lnTo>
                  <a:lnTo>
                    <a:pt x="73" y="142"/>
                  </a:lnTo>
                  <a:lnTo>
                    <a:pt x="73" y="142"/>
                  </a:lnTo>
                  <a:lnTo>
                    <a:pt x="75" y="142"/>
                  </a:lnTo>
                  <a:lnTo>
                    <a:pt x="75" y="140"/>
                  </a:lnTo>
                  <a:close/>
                  <a:moveTo>
                    <a:pt x="77" y="140"/>
                  </a:moveTo>
                  <a:lnTo>
                    <a:pt x="77" y="142"/>
                  </a:lnTo>
                  <a:lnTo>
                    <a:pt x="77" y="142"/>
                  </a:lnTo>
                  <a:lnTo>
                    <a:pt x="79" y="140"/>
                  </a:lnTo>
                  <a:lnTo>
                    <a:pt x="79" y="140"/>
                  </a:lnTo>
                  <a:lnTo>
                    <a:pt x="77" y="138"/>
                  </a:lnTo>
                  <a:lnTo>
                    <a:pt x="77" y="138"/>
                  </a:lnTo>
                  <a:lnTo>
                    <a:pt x="77" y="140"/>
                  </a:lnTo>
                  <a:close/>
                  <a:moveTo>
                    <a:pt x="75" y="140"/>
                  </a:moveTo>
                  <a:lnTo>
                    <a:pt x="75" y="140"/>
                  </a:lnTo>
                  <a:lnTo>
                    <a:pt x="77" y="140"/>
                  </a:lnTo>
                  <a:lnTo>
                    <a:pt x="75" y="138"/>
                  </a:lnTo>
                  <a:lnTo>
                    <a:pt x="75" y="138"/>
                  </a:lnTo>
                  <a:lnTo>
                    <a:pt x="75" y="138"/>
                  </a:lnTo>
                  <a:lnTo>
                    <a:pt x="75" y="138"/>
                  </a:lnTo>
                  <a:lnTo>
                    <a:pt x="75" y="138"/>
                  </a:lnTo>
                  <a:lnTo>
                    <a:pt x="75" y="140"/>
                  </a:lnTo>
                  <a:lnTo>
                    <a:pt x="75" y="140"/>
                  </a:lnTo>
                  <a:lnTo>
                    <a:pt x="75" y="140"/>
                  </a:lnTo>
                  <a:lnTo>
                    <a:pt x="75" y="140"/>
                  </a:lnTo>
                  <a:close/>
                  <a:moveTo>
                    <a:pt x="75" y="142"/>
                  </a:moveTo>
                  <a:lnTo>
                    <a:pt x="75" y="142"/>
                  </a:lnTo>
                  <a:lnTo>
                    <a:pt x="75" y="142"/>
                  </a:lnTo>
                  <a:lnTo>
                    <a:pt x="79" y="155"/>
                  </a:lnTo>
                  <a:lnTo>
                    <a:pt x="79" y="155"/>
                  </a:lnTo>
                  <a:lnTo>
                    <a:pt x="81" y="155"/>
                  </a:lnTo>
                  <a:lnTo>
                    <a:pt x="81" y="155"/>
                  </a:lnTo>
                  <a:lnTo>
                    <a:pt x="81" y="155"/>
                  </a:lnTo>
                  <a:lnTo>
                    <a:pt x="77" y="142"/>
                  </a:lnTo>
                  <a:lnTo>
                    <a:pt x="77" y="142"/>
                  </a:lnTo>
                  <a:lnTo>
                    <a:pt x="75" y="142"/>
                  </a:lnTo>
                  <a:close/>
                  <a:moveTo>
                    <a:pt x="75" y="140"/>
                  </a:moveTo>
                  <a:lnTo>
                    <a:pt x="75" y="142"/>
                  </a:lnTo>
                  <a:lnTo>
                    <a:pt x="75" y="142"/>
                  </a:lnTo>
                  <a:lnTo>
                    <a:pt x="75" y="142"/>
                  </a:lnTo>
                  <a:lnTo>
                    <a:pt x="75" y="142"/>
                  </a:lnTo>
                  <a:lnTo>
                    <a:pt x="77" y="142"/>
                  </a:lnTo>
                  <a:lnTo>
                    <a:pt x="77" y="140"/>
                  </a:lnTo>
                  <a:lnTo>
                    <a:pt x="77" y="140"/>
                  </a:lnTo>
                  <a:lnTo>
                    <a:pt x="75" y="140"/>
                  </a:lnTo>
                  <a:lnTo>
                    <a:pt x="75" y="140"/>
                  </a:lnTo>
                  <a:lnTo>
                    <a:pt x="75" y="140"/>
                  </a:lnTo>
                  <a:close/>
                  <a:moveTo>
                    <a:pt x="156" y="149"/>
                  </a:moveTo>
                  <a:lnTo>
                    <a:pt x="156" y="149"/>
                  </a:lnTo>
                  <a:lnTo>
                    <a:pt x="164" y="143"/>
                  </a:lnTo>
                  <a:lnTo>
                    <a:pt x="174" y="142"/>
                  </a:lnTo>
                  <a:lnTo>
                    <a:pt x="183" y="142"/>
                  </a:lnTo>
                  <a:lnTo>
                    <a:pt x="193" y="147"/>
                  </a:lnTo>
                  <a:lnTo>
                    <a:pt x="193" y="147"/>
                  </a:lnTo>
                  <a:lnTo>
                    <a:pt x="199" y="155"/>
                  </a:lnTo>
                  <a:lnTo>
                    <a:pt x="201" y="165"/>
                  </a:lnTo>
                  <a:lnTo>
                    <a:pt x="201" y="174"/>
                  </a:lnTo>
                  <a:lnTo>
                    <a:pt x="195" y="182"/>
                  </a:lnTo>
                  <a:lnTo>
                    <a:pt x="195" y="182"/>
                  </a:lnTo>
                  <a:lnTo>
                    <a:pt x="195" y="182"/>
                  </a:lnTo>
                  <a:lnTo>
                    <a:pt x="195" y="184"/>
                  </a:lnTo>
                  <a:lnTo>
                    <a:pt x="197" y="184"/>
                  </a:lnTo>
                  <a:lnTo>
                    <a:pt x="197" y="184"/>
                  </a:lnTo>
                  <a:lnTo>
                    <a:pt x="203" y="174"/>
                  </a:lnTo>
                  <a:lnTo>
                    <a:pt x="203" y="165"/>
                  </a:lnTo>
                  <a:lnTo>
                    <a:pt x="201" y="153"/>
                  </a:lnTo>
                  <a:lnTo>
                    <a:pt x="193" y="145"/>
                  </a:lnTo>
                  <a:lnTo>
                    <a:pt x="193" y="145"/>
                  </a:lnTo>
                  <a:lnTo>
                    <a:pt x="185" y="140"/>
                  </a:lnTo>
                  <a:lnTo>
                    <a:pt x="176" y="138"/>
                  </a:lnTo>
                  <a:lnTo>
                    <a:pt x="166" y="140"/>
                  </a:lnTo>
                  <a:lnTo>
                    <a:pt x="158" y="145"/>
                  </a:lnTo>
                  <a:lnTo>
                    <a:pt x="158" y="145"/>
                  </a:lnTo>
                  <a:lnTo>
                    <a:pt x="156" y="149"/>
                  </a:lnTo>
                  <a:close/>
                  <a:moveTo>
                    <a:pt x="191" y="190"/>
                  </a:moveTo>
                  <a:lnTo>
                    <a:pt x="191" y="190"/>
                  </a:lnTo>
                  <a:lnTo>
                    <a:pt x="191" y="194"/>
                  </a:lnTo>
                  <a:lnTo>
                    <a:pt x="189" y="198"/>
                  </a:lnTo>
                  <a:lnTo>
                    <a:pt x="180" y="209"/>
                  </a:lnTo>
                  <a:lnTo>
                    <a:pt x="180" y="209"/>
                  </a:lnTo>
                  <a:lnTo>
                    <a:pt x="193" y="223"/>
                  </a:lnTo>
                  <a:lnTo>
                    <a:pt x="199" y="217"/>
                  </a:lnTo>
                  <a:lnTo>
                    <a:pt x="199" y="217"/>
                  </a:lnTo>
                  <a:lnTo>
                    <a:pt x="203" y="209"/>
                  </a:lnTo>
                  <a:lnTo>
                    <a:pt x="205" y="202"/>
                  </a:lnTo>
                  <a:lnTo>
                    <a:pt x="203" y="192"/>
                  </a:lnTo>
                  <a:lnTo>
                    <a:pt x="197" y="184"/>
                  </a:lnTo>
                  <a:lnTo>
                    <a:pt x="197" y="184"/>
                  </a:lnTo>
                  <a:lnTo>
                    <a:pt x="197" y="184"/>
                  </a:lnTo>
                  <a:lnTo>
                    <a:pt x="191" y="190"/>
                  </a:lnTo>
                  <a:close/>
                  <a:moveTo>
                    <a:pt x="178" y="209"/>
                  </a:moveTo>
                  <a:lnTo>
                    <a:pt x="178" y="209"/>
                  </a:lnTo>
                  <a:lnTo>
                    <a:pt x="174" y="211"/>
                  </a:lnTo>
                  <a:lnTo>
                    <a:pt x="170" y="211"/>
                  </a:lnTo>
                  <a:lnTo>
                    <a:pt x="170" y="211"/>
                  </a:lnTo>
                  <a:lnTo>
                    <a:pt x="170" y="207"/>
                  </a:lnTo>
                  <a:lnTo>
                    <a:pt x="170" y="203"/>
                  </a:lnTo>
                  <a:lnTo>
                    <a:pt x="170" y="203"/>
                  </a:lnTo>
                  <a:lnTo>
                    <a:pt x="170" y="203"/>
                  </a:lnTo>
                  <a:lnTo>
                    <a:pt x="154" y="190"/>
                  </a:lnTo>
                  <a:lnTo>
                    <a:pt x="137" y="209"/>
                  </a:lnTo>
                  <a:lnTo>
                    <a:pt x="137" y="209"/>
                  </a:lnTo>
                  <a:lnTo>
                    <a:pt x="133" y="217"/>
                  </a:lnTo>
                  <a:lnTo>
                    <a:pt x="131" y="227"/>
                  </a:lnTo>
                  <a:lnTo>
                    <a:pt x="133" y="234"/>
                  </a:lnTo>
                  <a:lnTo>
                    <a:pt x="139" y="242"/>
                  </a:lnTo>
                  <a:lnTo>
                    <a:pt x="141" y="244"/>
                  </a:lnTo>
                  <a:lnTo>
                    <a:pt x="141" y="244"/>
                  </a:lnTo>
                  <a:lnTo>
                    <a:pt x="149" y="250"/>
                  </a:lnTo>
                  <a:lnTo>
                    <a:pt x="158" y="250"/>
                  </a:lnTo>
                  <a:lnTo>
                    <a:pt x="166" y="248"/>
                  </a:lnTo>
                  <a:lnTo>
                    <a:pt x="174" y="244"/>
                  </a:lnTo>
                  <a:lnTo>
                    <a:pt x="191" y="225"/>
                  </a:lnTo>
                  <a:lnTo>
                    <a:pt x="191" y="225"/>
                  </a:lnTo>
                  <a:lnTo>
                    <a:pt x="178" y="209"/>
                  </a:lnTo>
                  <a:lnTo>
                    <a:pt x="178" y="209"/>
                  </a:lnTo>
                  <a:close/>
                  <a:moveTo>
                    <a:pt x="181" y="190"/>
                  </a:moveTo>
                  <a:lnTo>
                    <a:pt x="181" y="190"/>
                  </a:lnTo>
                  <a:lnTo>
                    <a:pt x="185" y="188"/>
                  </a:lnTo>
                  <a:lnTo>
                    <a:pt x="189" y="190"/>
                  </a:lnTo>
                  <a:lnTo>
                    <a:pt x="195" y="182"/>
                  </a:lnTo>
                  <a:lnTo>
                    <a:pt x="195" y="182"/>
                  </a:lnTo>
                  <a:lnTo>
                    <a:pt x="195" y="182"/>
                  </a:lnTo>
                  <a:lnTo>
                    <a:pt x="195" y="182"/>
                  </a:lnTo>
                  <a:lnTo>
                    <a:pt x="195" y="182"/>
                  </a:lnTo>
                  <a:lnTo>
                    <a:pt x="195" y="182"/>
                  </a:lnTo>
                  <a:lnTo>
                    <a:pt x="187" y="178"/>
                  </a:lnTo>
                  <a:lnTo>
                    <a:pt x="178" y="176"/>
                  </a:lnTo>
                  <a:lnTo>
                    <a:pt x="170" y="178"/>
                  </a:lnTo>
                  <a:lnTo>
                    <a:pt x="162" y="184"/>
                  </a:lnTo>
                  <a:lnTo>
                    <a:pt x="156" y="188"/>
                  </a:lnTo>
                  <a:lnTo>
                    <a:pt x="156" y="188"/>
                  </a:lnTo>
                  <a:lnTo>
                    <a:pt x="172" y="202"/>
                  </a:lnTo>
                  <a:lnTo>
                    <a:pt x="181" y="190"/>
                  </a:lnTo>
                  <a:close/>
                  <a:moveTo>
                    <a:pt x="195" y="182"/>
                  </a:moveTo>
                  <a:lnTo>
                    <a:pt x="195" y="182"/>
                  </a:lnTo>
                  <a:lnTo>
                    <a:pt x="195" y="182"/>
                  </a:lnTo>
                  <a:lnTo>
                    <a:pt x="195" y="182"/>
                  </a:lnTo>
                  <a:lnTo>
                    <a:pt x="195" y="182"/>
                  </a:lnTo>
                  <a:lnTo>
                    <a:pt x="195" y="182"/>
                  </a:lnTo>
                  <a:close/>
                  <a:moveTo>
                    <a:pt x="174" y="205"/>
                  </a:moveTo>
                  <a:lnTo>
                    <a:pt x="174" y="205"/>
                  </a:lnTo>
                  <a:lnTo>
                    <a:pt x="174" y="205"/>
                  </a:lnTo>
                  <a:lnTo>
                    <a:pt x="174" y="205"/>
                  </a:lnTo>
                  <a:lnTo>
                    <a:pt x="174" y="205"/>
                  </a:lnTo>
                  <a:lnTo>
                    <a:pt x="174" y="205"/>
                  </a:lnTo>
                  <a:close/>
                  <a:moveTo>
                    <a:pt x="174" y="207"/>
                  </a:moveTo>
                  <a:lnTo>
                    <a:pt x="174" y="207"/>
                  </a:lnTo>
                  <a:lnTo>
                    <a:pt x="174" y="207"/>
                  </a:lnTo>
                  <a:lnTo>
                    <a:pt x="174" y="207"/>
                  </a:lnTo>
                  <a:lnTo>
                    <a:pt x="174" y="207"/>
                  </a:lnTo>
                  <a:lnTo>
                    <a:pt x="174" y="207"/>
                  </a:lnTo>
                  <a:close/>
                  <a:moveTo>
                    <a:pt x="176" y="207"/>
                  </a:moveTo>
                  <a:lnTo>
                    <a:pt x="176" y="207"/>
                  </a:lnTo>
                  <a:lnTo>
                    <a:pt x="176" y="207"/>
                  </a:lnTo>
                  <a:lnTo>
                    <a:pt x="176" y="207"/>
                  </a:lnTo>
                  <a:lnTo>
                    <a:pt x="176" y="207"/>
                  </a:lnTo>
                  <a:lnTo>
                    <a:pt x="176" y="207"/>
                  </a:lnTo>
                  <a:close/>
                  <a:moveTo>
                    <a:pt x="185" y="194"/>
                  </a:moveTo>
                  <a:lnTo>
                    <a:pt x="185" y="194"/>
                  </a:lnTo>
                  <a:lnTo>
                    <a:pt x="183" y="194"/>
                  </a:lnTo>
                  <a:lnTo>
                    <a:pt x="181" y="194"/>
                  </a:lnTo>
                  <a:lnTo>
                    <a:pt x="174" y="202"/>
                  </a:lnTo>
                  <a:lnTo>
                    <a:pt x="174" y="202"/>
                  </a:lnTo>
                  <a:lnTo>
                    <a:pt x="174" y="203"/>
                  </a:lnTo>
                  <a:lnTo>
                    <a:pt x="174" y="203"/>
                  </a:lnTo>
                  <a:lnTo>
                    <a:pt x="176" y="203"/>
                  </a:lnTo>
                  <a:lnTo>
                    <a:pt x="185" y="194"/>
                  </a:lnTo>
                  <a:close/>
                  <a:moveTo>
                    <a:pt x="178" y="207"/>
                  </a:moveTo>
                  <a:lnTo>
                    <a:pt x="178" y="207"/>
                  </a:lnTo>
                  <a:lnTo>
                    <a:pt x="180" y="205"/>
                  </a:lnTo>
                  <a:lnTo>
                    <a:pt x="187" y="200"/>
                  </a:lnTo>
                  <a:lnTo>
                    <a:pt x="187" y="200"/>
                  </a:lnTo>
                  <a:lnTo>
                    <a:pt x="187" y="196"/>
                  </a:lnTo>
                  <a:lnTo>
                    <a:pt x="187" y="194"/>
                  </a:lnTo>
                  <a:lnTo>
                    <a:pt x="178" y="205"/>
                  </a:lnTo>
                  <a:lnTo>
                    <a:pt x="178" y="205"/>
                  </a:lnTo>
                  <a:lnTo>
                    <a:pt x="178" y="207"/>
                  </a:lnTo>
                  <a:close/>
                  <a:moveTo>
                    <a:pt x="174" y="205"/>
                  </a:moveTo>
                  <a:lnTo>
                    <a:pt x="174" y="205"/>
                  </a:lnTo>
                  <a:lnTo>
                    <a:pt x="174" y="205"/>
                  </a:lnTo>
                  <a:lnTo>
                    <a:pt x="176" y="203"/>
                  </a:lnTo>
                  <a:lnTo>
                    <a:pt x="176" y="203"/>
                  </a:lnTo>
                  <a:lnTo>
                    <a:pt x="174" y="203"/>
                  </a:lnTo>
                  <a:lnTo>
                    <a:pt x="174" y="203"/>
                  </a:lnTo>
                  <a:lnTo>
                    <a:pt x="174" y="205"/>
                  </a:lnTo>
                  <a:close/>
                  <a:moveTo>
                    <a:pt x="176" y="207"/>
                  </a:moveTo>
                  <a:lnTo>
                    <a:pt x="176" y="207"/>
                  </a:lnTo>
                  <a:lnTo>
                    <a:pt x="176" y="207"/>
                  </a:lnTo>
                  <a:lnTo>
                    <a:pt x="176" y="207"/>
                  </a:lnTo>
                  <a:lnTo>
                    <a:pt x="178" y="207"/>
                  </a:lnTo>
                  <a:lnTo>
                    <a:pt x="178" y="207"/>
                  </a:lnTo>
                  <a:lnTo>
                    <a:pt x="178" y="205"/>
                  </a:lnTo>
                  <a:lnTo>
                    <a:pt x="176" y="207"/>
                  </a:lnTo>
                  <a:close/>
                  <a:moveTo>
                    <a:pt x="176" y="205"/>
                  </a:moveTo>
                  <a:lnTo>
                    <a:pt x="176" y="205"/>
                  </a:lnTo>
                  <a:lnTo>
                    <a:pt x="178" y="205"/>
                  </a:lnTo>
                  <a:lnTo>
                    <a:pt x="187" y="194"/>
                  </a:lnTo>
                  <a:lnTo>
                    <a:pt x="187" y="194"/>
                  </a:lnTo>
                  <a:lnTo>
                    <a:pt x="187" y="194"/>
                  </a:lnTo>
                  <a:lnTo>
                    <a:pt x="187" y="194"/>
                  </a:lnTo>
                  <a:lnTo>
                    <a:pt x="185" y="194"/>
                  </a:lnTo>
                  <a:lnTo>
                    <a:pt x="176" y="203"/>
                  </a:lnTo>
                  <a:lnTo>
                    <a:pt x="176" y="203"/>
                  </a:lnTo>
                  <a:lnTo>
                    <a:pt x="176" y="205"/>
                  </a:lnTo>
                  <a:close/>
                  <a:moveTo>
                    <a:pt x="174" y="205"/>
                  </a:moveTo>
                  <a:lnTo>
                    <a:pt x="174" y="205"/>
                  </a:lnTo>
                  <a:lnTo>
                    <a:pt x="174" y="205"/>
                  </a:lnTo>
                  <a:lnTo>
                    <a:pt x="174" y="205"/>
                  </a:lnTo>
                  <a:lnTo>
                    <a:pt x="174" y="205"/>
                  </a:lnTo>
                  <a:lnTo>
                    <a:pt x="174" y="207"/>
                  </a:lnTo>
                  <a:lnTo>
                    <a:pt x="174" y="207"/>
                  </a:lnTo>
                  <a:lnTo>
                    <a:pt x="174" y="207"/>
                  </a:lnTo>
                  <a:lnTo>
                    <a:pt x="176" y="207"/>
                  </a:lnTo>
                  <a:lnTo>
                    <a:pt x="176" y="207"/>
                  </a:lnTo>
                  <a:lnTo>
                    <a:pt x="176" y="207"/>
                  </a:lnTo>
                  <a:lnTo>
                    <a:pt x="174" y="205"/>
                  </a:lnTo>
                  <a:close/>
                  <a:moveTo>
                    <a:pt x="176" y="207"/>
                  </a:moveTo>
                  <a:lnTo>
                    <a:pt x="178" y="205"/>
                  </a:lnTo>
                  <a:lnTo>
                    <a:pt x="178" y="205"/>
                  </a:lnTo>
                  <a:lnTo>
                    <a:pt x="176" y="205"/>
                  </a:lnTo>
                  <a:lnTo>
                    <a:pt x="176" y="205"/>
                  </a:lnTo>
                  <a:lnTo>
                    <a:pt x="176" y="203"/>
                  </a:lnTo>
                  <a:lnTo>
                    <a:pt x="174" y="205"/>
                  </a:lnTo>
                  <a:lnTo>
                    <a:pt x="174" y="205"/>
                  </a:lnTo>
                  <a:lnTo>
                    <a:pt x="174" y="205"/>
                  </a:lnTo>
                  <a:lnTo>
                    <a:pt x="174" y="205"/>
                  </a:lnTo>
                  <a:lnTo>
                    <a:pt x="176" y="207"/>
                  </a:lnTo>
                  <a:close/>
                  <a:moveTo>
                    <a:pt x="137" y="149"/>
                  </a:moveTo>
                  <a:lnTo>
                    <a:pt x="137" y="149"/>
                  </a:lnTo>
                  <a:lnTo>
                    <a:pt x="139" y="151"/>
                  </a:lnTo>
                  <a:lnTo>
                    <a:pt x="143" y="153"/>
                  </a:lnTo>
                  <a:lnTo>
                    <a:pt x="147" y="153"/>
                  </a:lnTo>
                  <a:lnTo>
                    <a:pt x="149" y="151"/>
                  </a:lnTo>
                  <a:lnTo>
                    <a:pt x="149" y="151"/>
                  </a:lnTo>
                  <a:lnTo>
                    <a:pt x="152" y="149"/>
                  </a:lnTo>
                  <a:lnTo>
                    <a:pt x="152" y="145"/>
                  </a:lnTo>
                  <a:lnTo>
                    <a:pt x="152" y="142"/>
                  </a:lnTo>
                  <a:lnTo>
                    <a:pt x="152" y="140"/>
                  </a:lnTo>
                  <a:lnTo>
                    <a:pt x="152" y="140"/>
                  </a:lnTo>
                  <a:lnTo>
                    <a:pt x="150" y="136"/>
                  </a:lnTo>
                  <a:lnTo>
                    <a:pt x="147" y="136"/>
                  </a:lnTo>
                  <a:lnTo>
                    <a:pt x="143" y="136"/>
                  </a:lnTo>
                  <a:lnTo>
                    <a:pt x="139" y="136"/>
                  </a:lnTo>
                  <a:lnTo>
                    <a:pt x="139" y="136"/>
                  </a:lnTo>
                  <a:lnTo>
                    <a:pt x="137" y="140"/>
                  </a:lnTo>
                  <a:lnTo>
                    <a:pt x="135" y="142"/>
                  </a:lnTo>
                  <a:lnTo>
                    <a:pt x="135" y="145"/>
                  </a:lnTo>
                  <a:lnTo>
                    <a:pt x="137" y="149"/>
                  </a:lnTo>
                  <a:close/>
                  <a:moveTo>
                    <a:pt x="143" y="134"/>
                  </a:moveTo>
                  <a:lnTo>
                    <a:pt x="143" y="134"/>
                  </a:lnTo>
                  <a:lnTo>
                    <a:pt x="149" y="134"/>
                  </a:lnTo>
                  <a:lnTo>
                    <a:pt x="154" y="138"/>
                  </a:lnTo>
                  <a:lnTo>
                    <a:pt x="154" y="138"/>
                  </a:lnTo>
                  <a:lnTo>
                    <a:pt x="156" y="142"/>
                  </a:lnTo>
                  <a:lnTo>
                    <a:pt x="154" y="147"/>
                  </a:lnTo>
                  <a:lnTo>
                    <a:pt x="154" y="151"/>
                  </a:lnTo>
                  <a:lnTo>
                    <a:pt x="150" y="153"/>
                  </a:lnTo>
                  <a:lnTo>
                    <a:pt x="150" y="153"/>
                  </a:lnTo>
                  <a:lnTo>
                    <a:pt x="147" y="155"/>
                  </a:lnTo>
                  <a:lnTo>
                    <a:pt x="143" y="155"/>
                  </a:lnTo>
                  <a:lnTo>
                    <a:pt x="139" y="153"/>
                  </a:lnTo>
                  <a:lnTo>
                    <a:pt x="135" y="149"/>
                  </a:lnTo>
                  <a:lnTo>
                    <a:pt x="135" y="149"/>
                  </a:lnTo>
                  <a:lnTo>
                    <a:pt x="133" y="145"/>
                  </a:lnTo>
                  <a:lnTo>
                    <a:pt x="133" y="142"/>
                  </a:lnTo>
                  <a:lnTo>
                    <a:pt x="135" y="138"/>
                  </a:lnTo>
                  <a:lnTo>
                    <a:pt x="139" y="134"/>
                  </a:lnTo>
                  <a:lnTo>
                    <a:pt x="139" y="134"/>
                  </a:lnTo>
                  <a:lnTo>
                    <a:pt x="143" y="134"/>
                  </a:lnTo>
                  <a:lnTo>
                    <a:pt x="143" y="134"/>
                  </a:lnTo>
                  <a:lnTo>
                    <a:pt x="139" y="132"/>
                  </a:lnTo>
                  <a:lnTo>
                    <a:pt x="139" y="132"/>
                  </a:lnTo>
                  <a:lnTo>
                    <a:pt x="137" y="132"/>
                  </a:lnTo>
                  <a:lnTo>
                    <a:pt x="137" y="132"/>
                  </a:lnTo>
                  <a:lnTo>
                    <a:pt x="133" y="136"/>
                  </a:lnTo>
                  <a:lnTo>
                    <a:pt x="131" y="142"/>
                  </a:lnTo>
                  <a:lnTo>
                    <a:pt x="131" y="145"/>
                  </a:lnTo>
                  <a:lnTo>
                    <a:pt x="133" y="151"/>
                  </a:lnTo>
                  <a:lnTo>
                    <a:pt x="133" y="151"/>
                  </a:lnTo>
                  <a:lnTo>
                    <a:pt x="133" y="151"/>
                  </a:lnTo>
                  <a:lnTo>
                    <a:pt x="135" y="151"/>
                  </a:lnTo>
                  <a:lnTo>
                    <a:pt x="135" y="151"/>
                  </a:lnTo>
                  <a:lnTo>
                    <a:pt x="137" y="155"/>
                  </a:lnTo>
                  <a:lnTo>
                    <a:pt x="137" y="155"/>
                  </a:lnTo>
                  <a:lnTo>
                    <a:pt x="145" y="157"/>
                  </a:lnTo>
                  <a:lnTo>
                    <a:pt x="149" y="157"/>
                  </a:lnTo>
                  <a:lnTo>
                    <a:pt x="152" y="155"/>
                  </a:lnTo>
                  <a:lnTo>
                    <a:pt x="152" y="155"/>
                  </a:lnTo>
                  <a:lnTo>
                    <a:pt x="156" y="149"/>
                  </a:lnTo>
                  <a:lnTo>
                    <a:pt x="156" y="149"/>
                  </a:lnTo>
                  <a:lnTo>
                    <a:pt x="156" y="149"/>
                  </a:lnTo>
                  <a:lnTo>
                    <a:pt x="154" y="147"/>
                  </a:lnTo>
                  <a:lnTo>
                    <a:pt x="154" y="147"/>
                  </a:lnTo>
                  <a:lnTo>
                    <a:pt x="158" y="145"/>
                  </a:lnTo>
                  <a:lnTo>
                    <a:pt x="158" y="145"/>
                  </a:lnTo>
                  <a:lnTo>
                    <a:pt x="158" y="142"/>
                  </a:lnTo>
                  <a:lnTo>
                    <a:pt x="156" y="136"/>
                  </a:lnTo>
                  <a:lnTo>
                    <a:pt x="156" y="136"/>
                  </a:lnTo>
                  <a:lnTo>
                    <a:pt x="150" y="132"/>
                  </a:lnTo>
                  <a:lnTo>
                    <a:pt x="143" y="130"/>
                  </a:lnTo>
                  <a:lnTo>
                    <a:pt x="143" y="130"/>
                  </a:lnTo>
                  <a:lnTo>
                    <a:pt x="143" y="130"/>
                  </a:lnTo>
                  <a:lnTo>
                    <a:pt x="143" y="134"/>
                  </a:lnTo>
                  <a:close/>
                  <a:moveTo>
                    <a:pt x="143" y="134"/>
                  </a:moveTo>
                  <a:lnTo>
                    <a:pt x="143" y="134"/>
                  </a:lnTo>
                  <a:lnTo>
                    <a:pt x="143" y="134"/>
                  </a:lnTo>
                  <a:lnTo>
                    <a:pt x="143" y="130"/>
                  </a:lnTo>
                  <a:lnTo>
                    <a:pt x="143" y="130"/>
                  </a:lnTo>
                  <a:lnTo>
                    <a:pt x="143" y="130"/>
                  </a:lnTo>
                  <a:lnTo>
                    <a:pt x="143" y="130"/>
                  </a:lnTo>
                  <a:lnTo>
                    <a:pt x="139" y="132"/>
                  </a:lnTo>
                  <a:lnTo>
                    <a:pt x="139" y="132"/>
                  </a:lnTo>
                  <a:lnTo>
                    <a:pt x="143" y="134"/>
                  </a:lnTo>
                  <a:close/>
                  <a:moveTo>
                    <a:pt x="133" y="151"/>
                  </a:moveTo>
                  <a:lnTo>
                    <a:pt x="133" y="151"/>
                  </a:lnTo>
                  <a:lnTo>
                    <a:pt x="137" y="155"/>
                  </a:lnTo>
                  <a:lnTo>
                    <a:pt x="137" y="155"/>
                  </a:lnTo>
                  <a:lnTo>
                    <a:pt x="135" y="151"/>
                  </a:lnTo>
                  <a:lnTo>
                    <a:pt x="133" y="151"/>
                  </a:lnTo>
                  <a:close/>
                  <a:moveTo>
                    <a:pt x="156" y="149"/>
                  </a:moveTo>
                  <a:lnTo>
                    <a:pt x="156" y="149"/>
                  </a:lnTo>
                  <a:lnTo>
                    <a:pt x="156" y="149"/>
                  </a:lnTo>
                  <a:lnTo>
                    <a:pt x="156" y="149"/>
                  </a:lnTo>
                  <a:lnTo>
                    <a:pt x="158" y="145"/>
                  </a:lnTo>
                  <a:lnTo>
                    <a:pt x="158" y="145"/>
                  </a:lnTo>
                  <a:lnTo>
                    <a:pt x="154" y="147"/>
                  </a:lnTo>
                  <a:lnTo>
                    <a:pt x="156" y="149"/>
                  </a:lnTo>
                  <a:close/>
                  <a:moveTo>
                    <a:pt x="145" y="271"/>
                  </a:moveTo>
                  <a:lnTo>
                    <a:pt x="145" y="271"/>
                  </a:lnTo>
                  <a:lnTo>
                    <a:pt x="131" y="271"/>
                  </a:lnTo>
                  <a:lnTo>
                    <a:pt x="120" y="269"/>
                  </a:lnTo>
                  <a:lnTo>
                    <a:pt x="108" y="265"/>
                  </a:lnTo>
                  <a:lnTo>
                    <a:pt x="96" y="262"/>
                  </a:lnTo>
                  <a:lnTo>
                    <a:pt x="85" y="256"/>
                  </a:lnTo>
                  <a:lnTo>
                    <a:pt x="75" y="250"/>
                  </a:lnTo>
                  <a:lnTo>
                    <a:pt x="65" y="242"/>
                  </a:lnTo>
                  <a:lnTo>
                    <a:pt x="56" y="234"/>
                  </a:lnTo>
                  <a:lnTo>
                    <a:pt x="48" y="225"/>
                  </a:lnTo>
                  <a:lnTo>
                    <a:pt x="40" y="215"/>
                  </a:lnTo>
                  <a:lnTo>
                    <a:pt x="34" y="205"/>
                  </a:lnTo>
                  <a:lnTo>
                    <a:pt x="29" y="194"/>
                  </a:lnTo>
                  <a:lnTo>
                    <a:pt x="25" y="182"/>
                  </a:lnTo>
                  <a:lnTo>
                    <a:pt x="21" y="171"/>
                  </a:lnTo>
                  <a:lnTo>
                    <a:pt x="19" y="157"/>
                  </a:lnTo>
                  <a:lnTo>
                    <a:pt x="19" y="145"/>
                  </a:lnTo>
                  <a:lnTo>
                    <a:pt x="19" y="145"/>
                  </a:lnTo>
                  <a:lnTo>
                    <a:pt x="19" y="132"/>
                  </a:lnTo>
                  <a:lnTo>
                    <a:pt x="21" y="118"/>
                  </a:lnTo>
                  <a:lnTo>
                    <a:pt x="25" y="107"/>
                  </a:lnTo>
                  <a:lnTo>
                    <a:pt x="29" y="95"/>
                  </a:lnTo>
                  <a:lnTo>
                    <a:pt x="34" y="84"/>
                  </a:lnTo>
                  <a:lnTo>
                    <a:pt x="40" y="74"/>
                  </a:lnTo>
                  <a:lnTo>
                    <a:pt x="48" y="64"/>
                  </a:lnTo>
                  <a:lnTo>
                    <a:pt x="56" y="54"/>
                  </a:lnTo>
                  <a:lnTo>
                    <a:pt x="65" y="47"/>
                  </a:lnTo>
                  <a:lnTo>
                    <a:pt x="75" y="39"/>
                  </a:lnTo>
                  <a:lnTo>
                    <a:pt x="85" y="33"/>
                  </a:lnTo>
                  <a:lnTo>
                    <a:pt x="96" y="27"/>
                  </a:lnTo>
                  <a:lnTo>
                    <a:pt x="108" y="24"/>
                  </a:lnTo>
                  <a:lnTo>
                    <a:pt x="120" y="22"/>
                  </a:lnTo>
                  <a:lnTo>
                    <a:pt x="131" y="20"/>
                  </a:lnTo>
                  <a:lnTo>
                    <a:pt x="145" y="18"/>
                  </a:lnTo>
                  <a:lnTo>
                    <a:pt x="145" y="18"/>
                  </a:lnTo>
                  <a:lnTo>
                    <a:pt x="158" y="20"/>
                  </a:lnTo>
                  <a:lnTo>
                    <a:pt x="170" y="22"/>
                  </a:lnTo>
                  <a:lnTo>
                    <a:pt x="181" y="24"/>
                  </a:lnTo>
                  <a:lnTo>
                    <a:pt x="193" y="27"/>
                  </a:lnTo>
                  <a:lnTo>
                    <a:pt x="205" y="33"/>
                  </a:lnTo>
                  <a:lnTo>
                    <a:pt x="216" y="39"/>
                  </a:lnTo>
                  <a:lnTo>
                    <a:pt x="226" y="47"/>
                  </a:lnTo>
                  <a:lnTo>
                    <a:pt x="234" y="54"/>
                  </a:lnTo>
                  <a:lnTo>
                    <a:pt x="241" y="64"/>
                  </a:lnTo>
                  <a:lnTo>
                    <a:pt x="249" y="74"/>
                  </a:lnTo>
                  <a:lnTo>
                    <a:pt x="257" y="84"/>
                  </a:lnTo>
                  <a:lnTo>
                    <a:pt x="261" y="95"/>
                  </a:lnTo>
                  <a:lnTo>
                    <a:pt x="265" y="107"/>
                  </a:lnTo>
                  <a:lnTo>
                    <a:pt x="268" y="118"/>
                  </a:lnTo>
                  <a:lnTo>
                    <a:pt x="270" y="132"/>
                  </a:lnTo>
                  <a:lnTo>
                    <a:pt x="270" y="145"/>
                  </a:lnTo>
                  <a:lnTo>
                    <a:pt x="270" y="145"/>
                  </a:lnTo>
                  <a:lnTo>
                    <a:pt x="270" y="157"/>
                  </a:lnTo>
                  <a:lnTo>
                    <a:pt x="268" y="171"/>
                  </a:lnTo>
                  <a:lnTo>
                    <a:pt x="265" y="182"/>
                  </a:lnTo>
                  <a:lnTo>
                    <a:pt x="261" y="194"/>
                  </a:lnTo>
                  <a:lnTo>
                    <a:pt x="257" y="205"/>
                  </a:lnTo>
                  <a:lnTo>
                    <a:pt x="249" y="215"/>
                  </a:lnTo>
                  <a:lnTo>
                    <a:pt x="241" y="225"/>
                  </a:lnTo>
                  <a:lnTo>
                    <a:pt x="234" y="234"/>
                  </a:lnTo>
                  <a:lnTo>
                    <a:pt x="226" y="242"/>
                  </a:lnTo>
                  <a:lnTo>
                    <a:pt x="216" y="250"/>
                  </a:lnTo>
                  <a:lnTo>
                    <a:pt x="205" y="256"/>
                  </a:lnTo>
                  <a:lnTo>
                    <a:pt x="193" y="262"/>
                  </a:lnTo>
                  <a:lnTo>
                    <a:pt x="181" y="265"/>
                  </a:lnTo>
                  <a:lnTo>
                    <a:pt x="170" y="269"/>
                  </a:lnTo>
                  <a:lnTo>
                    <a:pt x="158" y="271"/>
                  </a:lnTo>
                  <a:lnTo>
                    <a:pt x="145" y="271"/>
                  </a:lnTo>
                  <a:close/>
                  <a:moveTo>
                    <a:pt x="145" y="289"/>
                  </a:moveTo>
                  <a:lnTo>
                    <a:pt x="145" y="289"/>
                  </a:lnTo>
                  <a:lnTo>
                    <a:pt x="160" y="289"/>
                  </a:lnTo>
                  <a:lnTo>
                    <a:pt x="174" y="287"/>
                  </a:lnTo>
                  <a:lnTo>
                    <a:pt x="187" y="283"/>
                  </a:lnTo>
                  <a:lnTo>
                    <a:pt x="201" y="279"/>
                  </a:lnTo>
                  <a:lnTo>
                    <a:pt x="214" y="271"/>
                  </a:lnTo>
                  <a:lnTo>
                    <a:pt x="226" y="265"/>
                  </a:lnTo>
                  <a:lnTo>
                    <a:pt x="238" y="256"/>
                  </a:lnTo>
                  <a:lnTo>
                    <a:pt x="247" y="246"/>
                  </a:lnTo>
                  <a:lnTo>
                    <a:pt x="257" y="236"/>
                  </a:lnTo>
                  <a:lnTo>
                    <a:pt x="265" y="225"/>
                  </a:lnTo>
                  <a:lnTo>
                    <a:pt x="272" y="213"/>
                  </a:lnTo>
                  <a:lnTo>
                    <a:pt x="278" y="202"/>
                  </a:lnTo>
                  <a:lnTo>
                    <a:pt x="284" y="188"/>
                  </a:lnTo>
                  <a:lnTo>
                    <a:pt x="286" y="174"/>
                  </a:lnTo>
                  <a:lnTo>
                    <a:pt x="290" y="159"/>
                  </a:lnTo>
                  <a:lnTo>
                    <a:pt x="290" y="145"/>
                  </a:lnTo>
                  <a:lnTo>
                    <a:pt x="290" y="145"/>
                  </a:lnTo>
                  <a:lnTo>
                    <a:pt x="290" y="130"/>
                  </a:lnTo>
                  <a:lnTo>
                    <a:pt x="286" y="114"/>
                  </a:lnTo>
                  <a:lnTo>
                    <a:pt x="284" y="101"/>
                  </a:lnTo>
                  <a:lnTo>
                    <a:pt x="278" y="87"/>
                  </a:lnTo>
                  <a:lnTo>
                    <a:pt x="272" y="76"/>
                  </a:lnTo>
                  <a:lnTo>
                    <a:pt x="265" y="64"/>
                  </a:lnTo>
                  <a:lnTo>
                    <a:pt x="257" y="53"/>
                  </a:lnTo>
                  <a:lnTo>
                    <a:pt x="247" y="43"/>
                  </a:lnTo>
                  <a:lnTo>
                    <a:pt x="238" y="33"/>
                  </a:lnTo>
                  <a:lnTo>
                    <a:pt x="226" y="24"/>
                  </a:lnTo>
                  <a:lnTo>
                    <a:pt x="214" y="18"/>
                  </a:lnTo>
                  <a:lnTo>
                    <a:pt x="201" y="12"/>
                  </a:lnTo>
                  <a:lnTo>
                    <a:pt x="187" y="6"/>
                  </a:lnTo>
                  <a:lnTo>
                    <a:pt x="174" y="2"/>
                  </a:lnTo>
                  <a:lnTo>
                    <a:pt x="160" y="0"/>
                  </a:lnTo>
                  <a:lnTo>
                    <a:pt x="145" y="0"/>
                  </a:lnTo>
                  <a:lnTo>
                    <a:pt x="145" y="0"/>
                  </a:lnTo>
                  <a:lnTo>
                    <a:pt x="129" y="0"/>
                  </a:lnTo>
                  <a:lnTo>
                    <a:pt x="116" y="2"/>
                  </a:lnTo>
                  <a:lnTo>
                    <a:pt x="102" y="6"/>
                  </a:lnTo>
                  <a:lnTo>
                    <a:pt x="89" y="12"/>
                  </a:lnTo>
                  <a:lnTo>
                    <a:pt x="75" y="18"/>
                  </a:lnTo>
                  <a:lnTo>
                    <a:pt x="63" y="24"/>
                  </a:lnTo>
                  <a:lnTo>
                    <a:pt x="52" y="33"/>
                  </a:lnTo>
                  <a:lnTo>
                    <a:pt x="42" y="43"/>
                  </a:lnTo>
                  <a:lnTo>
                    <a:pt x="32" y="53"/>
                  </a:lnTo>
                  <a:lnTo>
                    <a:pt x="25" y="64"/>
                  </a:lnTo>
                  <a:lnTo>
                    <a:pt x="17" y="76"/>
                  </a:lnTo>
                  <a:lnTo>
                    <a:pt x="11" y="87"/>
                  </a:lnTo>
                  <a:lnTo>
                    <a:pt x="7" y="101"/>
                  </a:lnTo>
                  <a:lnTo>
                    <a:pt x="3" y="114"/>
                  </a:lnTo>
                  <a:lnTo>
                    <a:pt x="2" y="130"/>
                  </a:lnTo>
                  <a:lnTo>
                    <a:pt x="0" y="145"/>
                  </a:lnTo>
                  <a:lnTo>
                    <a:pt x="0" y="145"/>
                  </a:lnTo>
                  <a:lnTo>
                    <a:pt x="2" y="159"/>
                  </a:lnTo>
                  <a:lnTo>
                    <a:pt x="3" y="174"/>
                  </a:lnTo>
                  <a:lnTo>
                    <a:pt x="7" y="188"/>
                  </a:lnTo>
                  <a:lnTo>
                    <a:pt x="11" y="202"/>
                  </a:lnTo>
                  <a:lnTo>
                    <a:pt x="17" y="213"/>
                  </a:lnTo>
                  <a:lnTo>
                    <a:pt x="25" y="225"/>
                  </a:lnTo>
                  <a:lnTo>
                    <a:pt x="32" y="236"/>
                  </a:lnTo>
                  <a:lnTo>
                    <a:pt x="42" y="246"/>
                  </a:lnTo>
                  <a:lnTo>
                    <a:pt x="52" y="256"/>
                  </a:lnTo>
                  <a:lnTo>
                    <a:pt x="63" y="265"/>
                  </a:lnTo>
                  <a:lnTo>
                    <a:pt x="75" y="271"/>
                  </a:lnTo>
                  <a:lnTo>
                    <a:pt x="89" y="279"/>
                  </a:lnTo>
                  <a:lnTo>
                    <a:pt x="102" y="283"/>
                  </a:lnTo>
                  <a:lnTo>
                    <a:pt x="116" y="287"/>
                  </a:lnTo>
                  <a:lnTo>
                    <a:pt x="129" y="289"/>
                  </a:lnTo>
                  <a:lnTo>
                    <a:pt x="145" y="289"/>
                  </a:lnTo>
                  <a:close/>
                </a:path>
              </a:pathLst>
            </a:custGeom>
            <a:solidFill>
              <a:srgbClr val="FF8C00"/>
            </a:solidFill>
            <a:ln>
              <a:noFill/>
            </a:ln>
          </p:spPr>
          <p:txBody>
            <a:bodyPr vert="horz" wrap="square" lIns="89604" tIns="44802" rIns="89604" bIns="44802" numCol="1" anchor="t" anchorCtr="0" compatLnSpc="1">
              <a:prstTxWarp prst="textNoShape">
                <a:avLst/>
              </a:prstTxWarp>
            </a:bodyPr>
            <a:lstStyle/>
            <a:p>
              <a:pPr defTabSz="913478"/>
              <a:endParaRPr lang="en-US" sz="1765">
                <a:solidFill>
                  <a:prstClr val="black"/>
                </a:solidFill>
              </a:endParaRPr>
            </a:p>
          </p:txBody>
        </p:sp>
        <p:sp>
          <p:nvSpPr>
            <p:cNvPr id="20" name="Donut 4"/>
            <p:cNvSpPr/>
            <p:nvPr/>
          </p:nvSpPr>
          <p:spPr bwMode="auto">
            <a:xfrm>
              <a:off x="7987541" y="2846768"/>
              <a:ext cx="541537" cy="548471"/>
            </a:xfrm>
            <a:custGeom>
              <a:avLst/>
              <a:gdLst/>
              <a:ahLst/>
              <a:cxnLst/>
              <a:rect l="l" t="t" r="r" b="b"/>
              <a:pathLst>
                <a:path w="3847519" h="3896767">
                  <a:moveTo>
                    <a:pt x="1225516" y="776187"/>
                  </a:moveTo>
                  <a:lnTo>
                    <a:pt x="1622331" y="776187"/>
                  </a:lnTo>
                  <a:lnTo>
                    <a:pt x="1622331" y="1224760"/>
                  </a:lnTo>
                  <a:lnTo>
                    <a:pt x="2070905" y="1224760"/>
                  </a:lnTo>
                  <a:lnTo>
                    <a:pt x="2070905" y="1621575"/>
                  </a:lnTo>
                  <a:lnTo>
                    <a:pt x="1622331" y="1621575"/>
                  </a:lnTo>
                  <a:lnTo>
                    <a:pt x="1622331" y="2070149"/>
                  </a:lnTo>
                  <a:lnTo>
                    <a:pt x="1225516" y="2070149"/>
                  </a:lnTo>
                  <a:lnTo>
                    <a:pt x="1225516" y="1621575"/>
                  </a:lnTo>
                  <a:lnTo>
                    <a:pt x="776943" y="1621575"/>
                  </a:lnTo>
                  <a:lnTo>
                    <a:pt x="776943" y="1224760"/>
                  </a:lnTo>
                  <a:lnTo>
                    <a:pt x="1225516" y="1224760"/>
                  </a:lnTo>
                  <a:close/>
                  <a:moveTo>
                    <a:pt x="1423924" y="241540"/>
                  </a:moveTo>
                  <a:cubicBezTo>
                    <a:pt x="770911" y="241540"/>
                    <a:pt x="241540" y="770573"/>
                    <a:pt x="241540" y="1423168"/>
                  </a:cubicBezTo>
                  <a:cubicBezTo>
                    <a:pt x="241540" y="2075763"/>
                    <a:pt x="770911" y="2604796"/>
                    <a:pt x="1423924" y="2604796"/>
                  </a:cubicBezTo>
                  <a:cubicBezTo>
                    <a:pt x="2076937" y="2604796"/>
                    <a:pt x="2606308" y="2075763"/>
                    <a:pt x="2606308" y="1423168"/>
                  </a:cubicBezTo>
                  <a:cubicBezTo>
                    <a:pt x="2606308" y="770573"/>
                    <a:pt x="2076937" y="241540"/>
                    <a:pt x="1423924" y="241540"/>
                  </a:cubicBezTo>
                  <a:close/>
                  <a:moveTo>
                    <a:pt x="1423924" y="0"/>
                  </a:moveTo>
                  <a:cubicBezTo>
                    <a:pt x="2210336" y="0"/>
                    <a:pt x="2847848" y="637174"/>
                    <a:pt x="2847848" y="1423168"/>
                  </a:cubicBezTo>
                  <a:cubicBezTo>
                    <a:pt x="2847848" y="1745525"/>
                    <a:pt x="2740616" y="2042851"/>
                    <a:pt x="2558572" y="2280480"/>
                  </a:cubicBezTo>
                  <a:lnTo>
                    <a:pt x="2641865" y="2366402"/>
                  </a:lnTo>
                  <a:lnTo>
                    <a:pt x="2819718" y="2318519"/>
                  </a:lnTo>
                  <a:lnTo>
                    <a:pt x="3838893" y="3335312"/>
                  </a:lnTo>
                  <a:cubicBezTo>
                    <a:pt x="3851592" y="3503588"/>
                    <a:pt x="3921443" y="3983806"/>
                    <a:pt x="3291205" y="3883000"/>
                  </a:cubicBezTo>
                  <a:lnTo>
                    <a:pt x="2262505" y="2882875"/>
                  </a:lnTo>
                  <a:lnTo>
                    <a:pt x="2321688" y="2681654"/>
                  </a:lnTo>
                  <a:lnTo>
                    <a:pt x="2221732" y="2602027"/>
                  </a:lnTo>
                  <a:cubicBezTo>
                    <a:pt x="1994188" y="2756277"/>
                    <a:pt x="1719579" y="2846336"/>
                    <a:pt x="1423924" y="2846336"/>
                  </a:cubicBezTo>
                  <a:cubicBezTo>
                    <a:pt x="637512" y="2846336"/>
                    <a:pt x="0" y="2209162"/>
                    <a:pt x="0" y="1423168"/>
                  </a:cubicBezTo>
                  <a:cubicBezTo>
                    <a:pt x="0" y="637174"/>
                    <a:pt x="637512" y="0"/>
                    <a:pt x="1423924" y="0"/>
                  </a:cubicBezTo>
                  <a:close/>
                </a:path>
              </a:pathLst>
            </a:cu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050"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0"/>
            <p:cNvSpPr/>
            <p:nvPr/>
          </p:nvSpPr>
          <p:spPr bwMode="auto">
            <a:xfrm>
              <a:off x="7408915" y="4020971"/>
              <a:ext cx="321474" cy="579313"/>
            </a:xfrm>
            <a:custGeom>
              <a:avLst/>
              <a:gdLst>
                <a:gd name="connsiteX0" fmla="*/ 1469119 w 3408136"/>
                <a:gd name="connsiteY0" fmla="*/ 5547323 h 6141667"/>
                <a:gd name="connsiteX1" fmla="*/ 1418318 w 3408136"/>
                <a:gd name="connsiteY1" fmla="*/ 5598124 h 6141667"/>
                <a:gd name="connsiteX2" fmla="*/ 1418318 w 3408136"/>
                <a:gd name="connsiteY2" fmla="*/ 5801322 h 6141667"/>
                <a:gd name="connsiteX3" fmla="*/ 1469119 w 3408136"/>
                <a:gd name="connsiteY3" fmla="*/ 5852123 h 6141667"/>
                <a:gd name="connsiteX4" fmla="*/ 1939017 w 3408136"/>
                <a:gd name="connsiteY4" fmla="*/ 5852123 h 6141667"/>
                <a:gd name="connsiteX5" fmla="*/ 1989818 w 3408136"/>
                <a:gd name="connsiteY5" fmla="*/ 5801322 h 6141667"/>
                <a:gd name="connsiteX6" fmla="*/ 1989818 w 3408136"/>
                <a:gd name="connsiteY6" fmla="*/ 5598124 h 6141667"/>
                <a:gd name="connsiteX7" fmla="*/ 1939017 w 3408136"/>
                <a:gd name="connsiteY7" fmla="*/ 5547323 h 6141667"/>
                <a:gd name="connsiteX8" fmla="*/ 241826 w 3408136"/>
                <a:gd name="connsiteY8" fmla="*/ 368599 h 6141667"/>
                <a:gd name="connsiteX9" fmla="*/ 210796 w 3408136"/>
                <a:gd name="connsiteY9" fmla="*/ 399629 h 6141667"/>
                <a:gd name="connsiteX10" fmla="*/ 210796 w 3408136"/>
                <a:gd name="connsiteY10" fmla="*/ 5376294 h 6141667"/>
                <a:gd name="connsiteX11" fmla="*/ 241826 w 3408136"/>
                <a:gd name="connsiteY11" fmla="*/ 5407324 h 6141667"/>
                <a:gd name="connsiteX12" fmla="*/ 3166310 w 3408136"/>
                <a:gd name="connsiteY12" fmla="*/ 5407324 h 6141667"/>
                <a:gd name="connsiteX13" fmla="*/ 3197340 w 3408136"/>
                <a:gd name="connsiteY13" fmla="*/ 5376294 h 6141667"/>
                <a:gd name="connsiteX14" fmla="*/ 3197340 w 3408136"/>
                <a:gd name="connsiteY14" fmla="*/ 399629 h 6141667"/>
                <a:gd name="connsiteX15" fmla="*/ 3166310 w 3408136"/>
                <a:gd name="connsiteY15" fmla="*/ 368599 h 6141667"/>
                <a:gd name="connsiteX16" fmla="*/ 1469572 w 3408136"/>
                <a:gd name="connsiteY16" fmla="*/ 159049 h 6141667"/>
                <a:gd name="connsiteX17" fmla="*/ 1456872 w 3408136"/>
                <a:gd name="connsiteY17" fmla="*/ 171749 h 6141667"/>
                <a:gd name="connsiteX18" fmla="*/ 1456872 w 3408136"/>
                <a:gd name="connsiteY18" fmla="*/ 222549 h 6141667"/>
                <a:gd name="connsiteX19" fmla="*/ 1469572 w 3408136"/>
                <a:gd name="connsiteY19" fmla="*/ 235249 h 6141667"/>
                <a:gd name="connsiteX20" fmla="*/ 1938565 w 3408136"/>
                <a:gd name="connsiteY20" fmla="*/ 235249 h 6141667"/>
                <a:gd name="connsiteX21" fmla="*/ 1951265 w 3408136"/>
                <a:gd name="connsiteY21" fmla="*/ 222549 h 6141667"/>
                <a:gd name="connsiteX22" fmla="*/ 1951265 w 3408136"/>
                <a:gd name="connsiteY22" fmla="*/ 171749 h 6141667"/>
                <a:gd name="connsiteX23" fmla="*/ 1938565 w 3408136"/>
                <a:gd name="connsiteY23" fmla="*/ 159049 h 6141667"/>
                <a:gd name="connsiteX24" fmla="*/ 2750911 w 3408136"/>
                <a:gd name="connsiteY24" fmla="*/ 111424 h 6141667"/>
                <a:gd name="connsiteX25" fmla="*/ 2674711 w 3408136"/>
                <a:gd name="connsiteY25" fmla="*/ 187624 h 6141667"/>
                <a:gd name="connsiteX26" fmla="*/ 2750911 w 3408136"/>
                <a:gd name="connsiteY26" fmla="*/ 263824 h 6141667"/>
                <a:gd name="connsiteX27" fmla="*/ 2827111 w 3408136"/>
                <a:gd name="connsiteY27" fmla="*/ 187624 h 6141667"/>
                <a:gd name="connsiteX28" fmla="*/ 2750911 w 3408136"/>
                <a:gd name="connsiteY28" fmla="*/ 111424 h 6141667"/>
                <a:gd name="connsiteX29" fmla="*/ 185710 w 3408136"/>
                <a:gd name="connsiteY29" fmla="*/ 0 h 6141667"/>
                <a:gd name="connsiteX30" fmla="*/ 3222426 w 3408136"/>
                <a:gd name="connsiteY30" fmla="*/ 0 h 6141667"/>
                <a:gd name="connsiteX31" fmla="*/ 3408136 w 3408136"/>
                <a:gd name="connsiteY31" fmla="*/ 174144 h 6141667"/>
                <a:gd name="connsiteX32" fmla="*/ 3408136 w 3408136"/>
                <a:gd name="connsiteY32" fmla="*/ 5967524 h 6141667"/>
                <a:gd name="connsiteX33" fmla="*/ 3222426 w 3408136"/>
                <a:gd name="connsiteY33" fmla="*/ 6141667 h 6141667"/>
                <a:gd name="connsiteX34" fmla="*/ 185710 w 3408136"/>
                <a:gd name="connsiteY34" fmla="*/ 6141667 h 6141667"/>
                <a:gd name="connsiteX35" fmla="*/ 0 w 3408136"/>
                <a:gd name="connsiteY35" fmla="*/ 5967524 h 6141667"/>
                <a:gd name="connsiteX36" fmla="*/ 0 w 3408136"/>
                <a:gd name="connsiteY36" fmla="*/ 174144 h 6141667"/>
                <a:gd name="connsiteX37" fmla="*/ 185710 w 3408136"/>
                <a:gd name="connsiteY37" fmla="*/ 0 h 614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08136" h="6141667">
                  <a:moveTo>
                    <a:pt x="1469119" y="5547323"/>
                  </a:moveTo>
                  <a:cubicBezTo>
                    <a:pt x="1441062" y="5547323"/>
                    <a:pt x="1418318" y="5570067"/>
                    <a:pt x="1418318" y="5598124"/>
                  </a:cubicBezTo>
                  <a:lnTo>
                    <a:pt x="1418318" y="5801322"/>
                  </a:lnTo>
                  <a:cubicBezTo>
                    <a:pt x="1418318" y="5829379"/>
                    <a:pt x="1441062" y="5852123"/>
                    <a:pt x="1469119" y="5852123"/>
                  </a:cubicBezTo>
                  <a:lnTo>
                    <a:pt x="1939017" y="5852123"/>
                  </a:lnTo>
                  <a:cubicBezTo>
                    <a:pt x="1967074" y="5852123"/>
                    <a:pt x="1989818" y="5829379"/>
                    <a:pt x="1989818" y="5801322"/>
                  </a:cubicBezTo>
                  <a:lnTo>
                    <a:pt x="1989818" y="5598124"/>
                  </a:lnTo>
                  <a:cubicBezTo>
                    <a:pt x="1989818" y="5570067"/>
                    <a:pt x="1967074" y="5547323"/>
                    <a:pt x="1939017" y="5547323"/>
                  </a:cubicBezTo>
                  <a:close/>
                  <a:moveTo>
                    <a:pt x="241826" y="368599"/>
                  </a:moveTo>
                  <a:cubicBezTo>
                    <a:pt x="224689" y="368599"/>
                    <a:pt x="210796" y="382492"/>
                    <a:pt x="210796" y="399629"/>
                  </a:cubicBezTo>
                  <a:lnTo>
                    <a:pt x="210796" y="5376294"/>
                  </a:lnTo>
                  <a:cubicBezTo>
                    <a:pt x="210796" y="5393431"/>
                    <a:pt x="224689" y="5407324"/>
                    <a:pt x="241826" y="5407324"/>
                  </a:cubicBezTo>
                  <a:lnTo>
                    <a:pt x="3166310" y="5407324"/>
                  </a:lnTo>
                  <a:cubicBezTo>
                    <a:pt x="3183447" y="5407324"/>
                    <a:pt x="3197340" y="5393431"/>
                    <a:pt x="3197340" y="5376294"/>
                  </a:cubicBezTo>
                  <a:lnTo>
                    <a:pt x="3197340" y="399629"/>
                  </a:lnTo>
                  <a:cubicBezTo>
                    <a:pt x="3197340" y="382492"/>
                    <a:pt x="3183447" y="368599"/>
                    <a:pt x="3166310" y="368599"/>
                  </a:cubicBezTo>
                  <a:close/>
                  <a:moveTo>
                    <a:pt x="1469572" y="159049"/>
                  </a:moveTo>
                  <a:cubicBezTo>
                    <a:pt x="1462558" y="159049"/>
                    <a:pt x="1456872" y="164735"/>
                    <a:pt x="1456872" y="171749"/>
                  </a:cubicBezTo>
                  <a:lnTo>
                    <a:pt x="1456872" y="222549"/>
                  </a:lnTo>
                  <a:cubicBezTo>
                    <a:pt x="1456872" y="229563"/>
                    <a:pt x="1462558" y="235249"/>
                    <a:pt x="1469572" y="235249"/>
                  </a:cubicBezTo>
                  <a:lnTo>
                    <a:pt x="1938565" y="235249"/>
                  </a:lnTo>
                  <a:cubicBezTo>
                    <a:pt x="1945579" y="235249"/>
                    <a:pt x="1951265" y="229563"/>
                    <a:pt x="1951265" y="222549"/>
                  </a:cubicBezTo>
                  <a:lnTo>
                    <a:pt x="1951265" y="171749"/>
                  </a:lnTo>
                  <a:cubicBezTo>
                    <a:pt x="1951265" y="164735"/>
                    <a:pt x="1945579" y="159049"/>
                    <a:pt x="1938565" y="159049"/>
                  </a:cubicBezTo>
                  <a:close/>
                  <a:moveTo>
                    <a:pt x="2750911" y="111424"/>
                  </a:moveTo>
                  <a:cubicBezTo>
                    <a:pt x="2708827" y="111424"/>
                    <a:pt x="2674711" y="145540"/>
                    <a:pt x="2674711" y="187624"/>
                  </a:cubicBezTo>
                  <a:cubicBezTo>
                    <a:pt x="2674711" y="229708"/>
                    <a:pt x="2708827" y="263824"/>
                    <a:pt x="2750911" y="263824"/>
                  </a:cubicBezTo>
                  <a:cubicBezTo>
                    <a:pt x="2792995" y="263824"/>
                    <a:pt x="2827111" y="229708"/>
                    <a:pt x="2827111" y="187624"/>
                  </a:cubicBezTo>
                  <a:cubicBezTo>
                    <a:pt x="2827111" y="145540"/>
                    <a:pt x="2792995" y="111424"/>
                    <a:pt x="2750911" y="111424"/>
                  </a:cubicBezTo>
                  <a:close/>
                  <a:moveTo>
                    <a:pt x="185710" y="0"/>
                  </a:moveTo>
                  <a:lnTo>
                    <a:pt x="3222426" y="0"/>
                  </a:lnTo>
                  <a:cubicBezTo>
                    <a:pt x="3324990" y="0"/>
                    <a:pt x="3408136" y="77968"/>
                    <a:pt x="3408136" y="174144"/>
                  </a:cubicBezTo>
                  <a:lnTo>
                    <a:pt x="3408136" y="5967524"/>
                  </a:lnTo>
                  <a:cubicBezTo>
                    <a:pt x="3408136" y="6063700"/>
                    <a:pt x="3324990" y="6141667"/>
                    <a:pt x="3222426" y="6141667"/>
                  </a:cubicBezTo>
                  <a:lnTo>
                    <a:pt x="185710" y="6141667"/>
                  </a:lnTo>
                  <a:cubicBezTo>
                    <a:pt x="83146" y="6141667"/>
                    <a:pt x="0" y="6063700"/>
                    <a:pt x="0" y="5967524"/>
                  </a:cubicBezTo>
                  <a:lnTo>
                    <a:pt x="0" y="174144"/>
                  </a:lnTo>
                  <a:cubicBezTo>
                    <a:pt x="0" y="77968"/>
                    <a:pt x="83146" y="0"/>
                    <a:pt x="185710" y="0"/>
                  </a:cubicBezTo>
                  <a:close/>
                </a:path>
              </a:pathLst>
            </a:custGeom>
            <a:solidFill>
              <a:srgbClr val="00BCF2"/>
            </a:solidFill>
            <a:ln>
              <a:noFill/>
            </a:ln>
            <a:extLst/>
          </p:spPr>
          <p:txBody>
            <a:bodyPr vert="horz" wrap="square" lIns="89604" tIns="44802" rIns="89604" bIns="44802" numCol="1" rtlCol="0" anchor="t" anchorCtr="0" compatLnSpc="1">
              <a:prstTxWarp prst="textNoShape">
                <a:avLst/>
              </a:prstTxWarp>
              <a:noAutofit/>
            </a:bodyPr>
            <a:lstStyle/>
            <a:p>
              <a:pPr algn="ctr" defTabSz="895345">
                <a:defRPr/>
              </a:pPr>
              <a:endParaRPr lang="en-US" sz="784" kern="0">
                <a:solidFill>
                  <a:srgbClr val="FFFFFF"/>
                </a:solidFill>
              </a:endParaRPr>
            </a:p>
          </p:txBody>
        </p:sp>
        <p:sp>
          <p:nvSpPr>
            <p:cNvPr id="22" name="Rectangle 51"/>
            <p:cNvSpPr/>
            <p:nvPr/>
          </p:nvSpPr>
          <p:spPr>
            <a:xfrm>
              <a:off x="8293106" y="124517"/>
              <a:ext cx="325044" cy="579229"/>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04" tIns="44802" rIns="89604" bIns="44802" numCol="1" spcCol="0" rtlCol="0" fromWordArt="0" anchor="ctr" anchorCtr="0" forceAA="0" compatLnSpc="1">
              <a:prstTxWarp prst="textNoShape">
                <a:avLst/>
              </a:prstTxWarp>
              <a:noAutofit/>
            </a:bodyPr>
            <a:lstStyle/>
            <a:p>
              <a:pPr algn="ctr" defTabSz="913478"/>
              <a:endParaRPr lang="en-US" sz="1765">
                <a:solidFill>
                  <a:prstClr val="white"/>
                </a:solidFill>
              </a:endParaRPr>
            </a:p>
          </p:txBody>
        </p:sp>
        <p:sp>
          <p:nvSpPr>
            <p:cNvPr id="23" name="Block Arc 100"/>
            <p:cNvSpPr/>
            <p:nvPr/>
          </p:nvSpPr>
          <p:spPr bwMode="auto">
            <a:xfrm rot="18900000" flipH="1">
              <a:off x="10129156" y="2238013"/>
              <a:ext cx="486052" cy="738366"/>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rgbClr val="68217A"/>
            </a:solidFill>
            <a:ln w="10795" cap="flat" cmpd="sng" algn="ctr">
              <a:noFill/>
              <a:prstDash val="solid"/>
            </a:ln>
            <a:effectLst/>
          </p:spPr>
          <p:txBody>
            <a:bodyPr rtlCol="0" anchor="ctr"/>
            <a:lstStyle/>
            <a:p>
              <a:pPr algn="ctr" defTabSz="895345">
                <a:defRPr/>
              </a:pPr>
              <a:endParaRPr lang="en-US" sz="1765" kern="0" dirty="0" err="1">
                <a:solidFill>
                  <a:srgbClr val="FFFFFF"/>
                </a:solidFill>
              </a:endParaRPr>
            </a:p>
          </p:txBody>
        </p:sp>
        <p:grpSp>
          <p:nvGrpSpPr>
            <p:cNvPr id="24" name="Group 23"/>
            <p:cNvGrpSpPr>
              <a:grpSpLocks noChangeAspect="1"/>
            </p:cNvGrpSpPr>
            <p:nvPr/>
          </p:nvGrpSpPr>
          <p:grpSpPr bwMode="black">
            <a:xfrm>
              <a:off x="11197042" y="2841963"/>
              <a:ext cx="637100" cy="669322"/>
              <a:chOff x="6135640" y="2836922"/>
              <a:chExt cx="473242" cy="497305"/>
            </a:xfrm>
            <a:solidFill>
              <a:schemeClr val="accent5"/>
            </a:solidFill>
          </p:grpSpPr>
          <p:grpSp>
            <p:nvGrpSpPr>
              <p:cNvPr id="58" name="Group 57"/>
              <p:cNvGrpSpPr/>
              <p:nvPr/>
            </p:nvGrpSpPr>
            <p:grpSpPr bwMode="black">
              <a:xfrm>
                <a:off x="6135640" y="2836922"/>
                <a:ext cx="473242" cy="497305"/>
                <a:chOff x="5574624" y="922419"/>
                <a:chExt cx="473241" cy="497307"/>
              </a:xfrm>
              <a:grpFill/>
            </p:grpSpPr>
            <p:sp>
              <p:nvSpPr>
                <p:cNvPr id="60" name="Rounded Rectangle 59"/>
                <p:cNvSpPr/>
                <p:nvPr/>
              </p:nvSpPr>
              <p:spPr bwMode="black">
                <a:xfrm>
                  <a:off x="5574624" y="922419"/>
                  <a:ext cx="473241" cy="360946"/>
                </a:xfrm>
                <a:prstGeom prst="roundRect">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sp>
              <p:nvSpPr>
                <p:cNvPr id="61" name="Isosceles Triangle 60"/>
                <p:cNvSpPr/>
                <p:nvPr/>
              </p:nvSpPr>
              <p:spPr bwMode="black">
                <a:xfrm flipV="1">
                  <a:off x="5662862" y="1251284"/>
                  <a:ext cx="202131" cy="168442"/>
                </a:xfrm>
                <a:prstGeom prst="triangle">
                  <a:avLst>
                    <a:gd name="adj" fmla="val 20000"/>
                  </a:avLst>
                </a:prstGeom>
                <a:solidFill>
                  <a:srgbClr val="00BCF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dirty="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59" name="TextBox 58"/>
              <p:cNvSpPr txBox="1"/>
              <p:nvPr/>
            </p:nvSpPr>
            <p:spPr bwMode="black">
              <a:xfrm>
                <a:off x="6208295" y="2909109"/>
                <a:ext cx="393031" cy="186367"/>
              </a:xfrm>
              <a:prstGeom prst="rect">
                <a:avLst/>
              </a:prstGeom>
              <a:noFill/>
            </p:spPr>
            <p:txBody>
              <a:bodyPr wrap="square" lIns="0" tIns="0" rIns="0" bIns="0" rtlCol="0">
                <a:spAutoFit/>
              </a:bodyPr>
              <a:lstStyle/>
              <a:p>
                <a:pPr defTabSz="913478"/>
                <a:r>
                  <a:rPr lang="en-US" sz="1567" spc="-132" dirty="0">
                    <a:solidFill>
                      <a:prstClr val="white"/>
                    </a:solidFill>
                    <a:cs typeface="Segoe UI" panose="020B0502040204020203" pitchFamily="34" charset="0"/>
                    <a:sym typeface="Segoe UI" panose="020B0502040204020203" pitchFamily="34" charset="0"/>
                  </a:rPr>
                  <a:t>“ ”</a:t>
                </a:r>
              </a:p>
            </p:txBody>
          </p:sp>
        </p:grpSp>
        <p:sp>
          <p:nvSpPr>
            <p:cNvPr id="25" name="Freeform 24"/>
            <p:cNvSpPr/>
            <p:nvPr/>
          </p:nvSpPr>
          <p:spPr bwMode="auto">
            <a:xfrm>
              <a:off x="10805079" y="1897925"/>
              <a:ext cx="620546" cy="557252"/>
            </a:xfrm>
            <a:custGeom>
              <a:avLst/>
              <a:gdLst/>
              <a:ahLst/>
              <a:cxnLst/>
              <a:rect l="l" t="t" r="r" b="b"/>
              <a:pathLst>
                <a:path w="3944686" h="3542339">
                  <a:moveTo>
                    <a:pt x="2192297" y="2335887"/>
                  </a:moveTo>
                  <a:cubicBezTo>
                    <a:pt x="2222820" y="2335887"/>
                    <a:pt x="2253343" y="2347531"/>
                    <a:pt x="2276631" y="2370819"/>
                  </a:cubicBezTo>
                  <a:lnTo>
                    <a:pt x="2292434" y="2386622"/>
                  </a:lnTo>
                  <a:cubicBezTo>
                    <a:pt x="2335532" y="2429720"/>
                    <a:pt x="2338751" y="2497598"/>
                    <a:pt x="2300496" y="2543150"/>
                  </a:cubicBezTo>
                  <a:cubicBezTo>
                    <a:pt x="2320893" y="2524465"/>
                    <a:pt x="2347082" y="2515893"/>
                    <a:pt x="2373272" y="2515893"/>
                  </a:cubicBezTo>
                  <a:cubicBezTo>
                    <a:pt x="2403795" y="2515893"/>
                    <a:pt x="2434317" y="2527537"/>
                    <a:pt x="2457606" y="2550825"/>
                  </a:cubicBezTo>
                  <a:lnTo>
                    <a:pt x="2473408" y="2566628"/>
                  </a:lnTo>
                  <a:cubicBezTo>
                    <a:pt x="2513642" y="2606861"/>
                    <a:pt x="2519121" y="2668690"/>
                    <a:pt x="2487855" y="2713541"/>
                  </a:cubicBezTo>
                  <a:cubicBezTo>
                    <a:pt x="2506319" y="2698588"/>
                    <a:pt x="2529091" y="2692106"/>
                    <a:pt x="2551864" y="2692106"/>
                  </a:cubicBezTo>
                  <a:cubicBezTo>
                    <a:pt x="2582388" y="2692105"/>
                    <a:pt x="2612911" y="2703750"/>
                    <a:pt x="2636199" y="2727038"/>
                  </a:cubicBezTo>
                  <a:lnTo>
                    <a:pt x="2652002" y="2742841"/>
                  </a:lnTo>
                  <a:cubicBezTo>
                    <a:pt x="2695158" y="2785997"/>
                    <a:pt x="2698327" y="2853999"/>
                    <a:pt x="2659933" y="2899565"/>
                  </a:cubicBezTo>
                  <a:cubicBezTo>
                    <a:pt x="2705363" y="2862497"/>
                    <a:pt x="2772186" y="2866128"/>
                    <a:pt x="2814793" y="2908735"/>
                  </a:cubicBezTo>
                  <a:lnTo>
                    <a:pt x="2830596" y="2924538"/>
                  </a:lnTo>
                  <a:cubicBezTo>
                    <a:pt x="2877172" y="2971114"/>
                    <a:pt x="2877172" y="3046630"/>
                    <a:pt x="2830596" y="3093207"/>
                  </a:cubicBezTo>
                  <a:lnTo>
                    <a:pt x="2578619" y="3345183"/>
                  </a:lnTo>
                  <a:cubicBezTo>
                    <a:pt x="2532042" y="3391760"/>
                    <a:pt x="2456526" y="3391760"/>
                    <a:pt x="2409950" y="3345183"/>
                  </a:cubicBezTo>
                  <a:lnTo>
                    <a:pt x="2394147" y="3329381"/>
                  </a:lnTo>
                  <a:cubicBezTo>
                    <a:pt x="2350991" y="3286224"/>
                    <a:pt x="2347822" y="3218222"/>
                    <a:pt x="2386216" y="3172656"/>
                  </a:cubicBezTo>
                  <a:cubicBezTo>
                    <a:pt x="2340786" y="3209724"/>
                    <a:pt x="2273962" y="3206093"/>
                    <a:pt x="2231356" y="3163487"/>
                  </a:cubicBezTo>
                  <a:lnTo>
                    <a:pt x="2215553" y="3147684"/>
                  </a:lnTo>
                  <a:cubicBezTo>
                    <a:pt x="2175319" y="3107450"/>
                    <a:pt x="2169841" y="3045621"/>
                    <a:pt x="2201107" y="3000770"/>
                  </a:cubicBezTo>
                  <a:cubicBezTo>
                    <a:pt x="2156148" y="3033099"/>
                    <a:pt x="2093426" y="3027937"/>
                    <a:pt x="2052763" y="2987273"/>
                  </a:cubicBezTo>
                  <a:lnTo>
                    <a:pt x="2036960" y="2971471"/>
                  </a:lnTo>
                  <a:cubicBezTo>
                    <a:pt x="1993861" y="2928372"/>
                    <a:pt x="1990644" y="2860494"/>
                    <a:pt x="2028898" y="2814942"/>
                  </a:cubicBezTo>
                  <a:cubicBezTo>
                    <a:pt x="1983303" y="2853609"/>
                    <a:pt x="1915058" y="2850537"/>
                    <a:pt x="1871788" y="2807267"/>
                  </a:cubicBezTo>
                  <a:lnTo>
                    <a:pt x="1855985" y="2791465"/>
                  </a:lnTo>
                  <a:cubicBezTo>
                    <a:pt x="1809409" y="2744889"/>
                    <a:pt x="1809409" y="2669372"/>
                    <a:pt x="1855985" y="2622796"/>
                  </a:cubicBezTo>
                  <a:lnTo>
                    <a:pt x="2107962" y="2370819"/>
                  </a:lnTo>
                  <a:cubicBezTo>
                    <a:pt x="2131251" y="2347531"/>
                    <a:pt x="2161773" y="2335887"/>
                    <a:pt x="2192297" y="2335887"/>
                  </a:cubicBezTo>
                  <a:close/>
                  <a:moveTo>
                    <a:pt x="2691097" y="2200055"/>
                  </a:moveTo>
                  <a:lnTo>
                    <a:pt x="3472263" y="2977700"/>
                  </a:lnTo>
                  <a:cubicBezTo>
                    <a:pt x="3570347" y="3075342"/>
                    <a:pt x="3570705" y="3234008"/>
                    <a:pt x="3473064" y="3332091"/>
                  </a:cubicBezTo>
                  <a:lnTo>
                    <a:pt x="3337229" y="3468542"/>
                  </a:lnTo>
                  <a:cubicBezTo>
                    <a:pt x="3239588" y="3566624"/>
                    <a:pt x="3080921" y="3566984"/>
                    <a:pt x="2982839" y="3469342"/>
                  </a:cubicBezTo>
                  <a:lnTo>
                    <a:pt x="2817512" y="3304759"/>
                  </a:lnTo>
                  <a:lnTo>
                    <a:pt x="2962277" y="3146075"/>
                  </a:lnTo>
                  <a:cubicBezTo>
                    <a:pt x="3000906" y="3080723"/>
                    <a:pt x="3068110" y="2862970"/>
                    <a:pt x="2806702" y="2742850"/>
                  </a:cubicBezTo>
                  <a:cubicBezTo>
                    <a:pt x="2788975" y="2687023"/>
                    <a:pt x="2711717" y="2588332"/>
                    <a:pt x="2632077" y="2568225"/>
                  </a:cubicBezTo>
                  <a:cubicBezTo>
                    <a:pt x="2614878" y="2517689"/>
                    <a:pt x="2571486" y="2455248"/>
                    <a:pt x="2501902" y="2409475"/>
                  </a:cubicBezTo>
                  <a:cubicBezTo>
                    <a:pt x="2576176" y="2376963"/>
                    <a:pt x="2631305" y="2325306"/>
                    <a:pt x="2691097" y="2200055"/>
                  </a:cubicBezTo>
                  <a:close/>
                  <a:moveTo>
                    <a:pt x="3102770" y="1568894"/>
                  </a:moveTo>
                  <a:cubicBezTo>
                    <a:pt x="3144045" y="1569688"/>
                    <a:pt x="3175795" y="1589531"/>
                    <a:pt x="3212307" y="1628425"/>
                  </a:cubicBezTo>
                  <a:lnTo>
                    <a:pt x="3671888" y="2085625"/>
                  </a:lnTo>
                  <a:cubicBezTo>
                    <a:pt x="3725069" y="2130076"/>
                    <a:pt x="3706813" y="2205481"/>
                    <a:pt x="3681413" y="2240406"/>
                  </a:cubicBezTo>
                  <a:lnTo>
                    <a:pt x="3305176" y="2619025"/>
                  </a:lnTo>
                  <a:lnTo>
                    <a:pt x="2636045" y="1949894"/>
                  </a:lnTo>
                  <a:lnTo>
                    <a:pt x="2580156" y="2089614"/>
                  </a:lnTo>
                  <a:lnTo>
                    <a:pt x="2580331" y="2089788"/>
                  </a:lnTo>
                  <a:lnTo>
                    <a:pt x="2573515" y="2107172"/>
                  </a:lnTo>
                  <a:cubicBezTo>
                    <a:pt x="2564396" y="2153317"/>
                    <a:pt x="2550969" y="2186218"/>
                    <a:pt x="2533301" y="2209748"/>
                  </a:cubicBezTo>
                  <a:lnTo>
                    <a:pt x="2529684" y="2218975"/>
                  </a:lnTo>
                  <a:lnTo>
                    <a:pt x="2524242" y="2224111"/>
                  </a:lnTo>
                  <a:cubicBezTo>
                    <a:pt x="2500438" y="2257107"/>
                    <a:pt x="2471081" y="2273400"/>
                    <a:pt x="2443163" y="2290413"/>
                  </a:cubicBezTo>
                  <a:cubicBezTo>
                    <a:pt x="2282032" y="2346769"/>
                    <a:pt x="2244726" y="2234057"/>
                    <a:pt x="2245520" y="2159444"/>
                  </a:cubicBezTo>
                  <a:lnTo>
                    <a:pt x="2350183" y="1889991"/>
                  </a:lnTo>
                  <a:lnTo>
                    <a:pt x="2357973" y="1868434"/>
                  </a:lnTo>
                  <a:lnTo>
                    <a:pt x="2358432" y="1868891"/>
                  </a:lnTo>
                  <a:lnTo>
                    <a:pt x="2433638" y="1685575"/>
                  </a:lnTo>
                  <a:cubicBezTo>
                    <a:pt x="2459038" y="1641919"/>
                    <a:pt x="2493963" y="1610168"/>
                    <a:pt x="2552701" y="1583181"/>
                  </a:cubicBezTo>
                  <a:close/>
                  <a:moveTo>
                    <a:pt x="3366858" y="1340370"/>
                  </a:moveTo>
                  <a:cubicBezTo>
                    <a:pt x="3396373" y="1340115"/>
                    <a:pt x="3425985" y="1351120"/>
                    <a:pt x="3448699" y="1373445"/>
                  </a:cubicBezTo>
                  <a:lnTo>
                    <a:pt x="3910198" y="1827046"/>
                  </a:lnTo>
                  <a:cubicBezTo>
                    <a:pt x="3955627" y="1871696"/>
                    <a:pt x="3956257" y="1944719"/>
                    <a:pt x="3911606" y="1990146"/>
                  </a:cubicBezTo>
                  <a:lnTo>
                    <a:pt x="3870718" y="2031747"/>
                  </a:lnTo>
                  <a:cubicBezTo>
                    <a:pt x="3826068" y="2077175"/>
                    <a:pt x="3753045" y="2077805"/>
                    <a:pt x="3707618" y="2033155"/>
                  </a:cubicBezTo>
                  <a:lnTo>
                    <a:pt x="3246119" y="1579553"/>
                  </a:lnTo>
                  <a:cubicBezTo>
                    <a:pt x="3200691" y="1534903"/>
                    <a:pt x="3200060" y="1461881"/>
                    <a:pt x="3244711" y="1416454"/>
                  </a:cubicBezTo>
                  <a:lnTo>
                    <a:pt x="3285600" y="1374853"/>
                  </a:lnTo>
                  <a:cubicBezTo>
                    <a:pt x="3307925" y="1352139"/>
                    <a:pt x="3337343" y="1340624"/>
                    <a:pt x="3366858" y="1340370"/>
                  </a:cubicBezTo>
                  <a:close/>
                  <a:moveTo>
                    <a:pt x="704734" y="662655"/>
                  </a:moveTo>
                  <a:cubicBezTo>
                    <a:pt x="787264" y="660409"/>
                    <a:pt x="791171" y="737242"/>
                    <a:pt x="778669" y="783080"/>
                  </a:cubicBezTo>
                  <a:cubicBezTo>
                    <a:pt x="731838" y="864838"/>
                    <a:pt x="584995" y="1003743"/>
                    <a:pt x="702469" y="1328387"/>
                  </a:cubicBezTo>
                  <a:cubicBezTo>
                    <a:pt x="709612" y="1383157"/>
                    <a:pt x="666750" y="1442687"/>
                    <a:pt x="573881" y="1406969"/>
                  </a:cubicBezTo>
                  <a:cubicBezTo>
                    <a:pt x="389733" y="1094230"/>
                    <a:pt x="574676" y="767205"/>
                    <a:pt x="664370" y="668780"/>
                  </a:cubicBezTo>
                  <a:cubicBezTo>
                    <a:pt x="679550" y="664912"/>
                    <a:pt x="692945" y="662976"/>
                    <a:pt x="704734" y="662655"/>
                  </a:cubicBezTo>
                  <a:close/>
                  <a:moveTo>
                    <a:pt x="1117600" y="323849"/>
                  </a:moveTo>
                  <a:cubicBezTo>
                    <a:pt x="679225" y="323849"/>
                    <a:pt x="323850" y="679224"/>
                    <a:pt x="323850" y="1117599"/>
                  </a:cubicBezTo>
                  <a:cubicBezTo>
                    <a:pt x="323850" y="1555975"/>
                    <a:pt x="679225" y="1911350"/>
                    <a:pt x="1117601" y="1911350"/>
                  </a:cubicBezTo>
                  <a:cubicBezTo>
                    <a:pt x="1555976" y="1911350"/>
                    <a:pt x="1911350" y="1555975"/>
                    <a:pt x="1911351" y="1117599"/>
                  </a:cubicBezTo>
                  <a:cubicBezTo>
                    <a:pt x="1911350" y="679224"/>
                    <a:pt x="1555976" y="323849"/>
                    <a:pt x="1117600" y="323849"/>
                  </a:cubicBezTo>
                  <a:close/>
                  <a:moveTo>
                    <a:pt x="1117600" y="0"/>
                  </a:moveTo>
                  <a:cubicBezTo>
                    <a:pt x="1734834" y="0"/>
                    <a:pt x="2235200" y="500366"/>
                    <a:pt x="2235200" y="1117599"/>
                  </a:cubicBezTo>
                  <a:cubicBezTo>
                    <a:pt x="2235200" y="1301729"/>
                    <a:pt x="2190672" y="1475458"/>
                    <a:pt x="2110973" y="1628182"/>
                  </a:cubicBezTo>
                  <a:cubicBezTo>
                    <a:pt x="2122110" y="1635147"/>
                    <a:pt x="2132273" y="1643753"/>
                    <a:pt x="2141859" y="1653293"/>
                  </a:cubicBezTo>
                  <a:lnTo>
                    <a:pt x="2260556" y="1771456"/>
                  </a:lnTo>
                  <a:cubicBezTo>
                    <a:pt x="2194277" y="1936882"/>
                    <a:pt x="2092662" y="2130894"/>
                    <a:pt x="2120901" y="2218974"/>
                  </a:cubicBezTo>
                  <a:cubicBezTo>
                    <a:pt x="2022995" y="2244740"/>
                    <a:pt x="1962724" y="2320683"/>
                    <a:pt x="1893639" y="2385053"/>
                  </a:cubicBezTo>
                  <a:lnTo>
                    <a:pt x="1652433" y="2144936"/>
                  </a:lnTo>
                  <a:lnTo>
                    <a:pt x="1625589" y="2112222"/>
                  </a:lnTo>
                  <a:cubicBezTo>
                    <a:pt x="1473521" y="2191167"/>
                    <a:pt x="1300703" y="2235200"/>
                    <a:pt x="1117600" y="2235200"/>
                  </a:cubicBezTo>
                  <a:cubicBezTo>
                    <a:pt x="500367" y="2235200"/>
                    <a:pt x="0" y="1734833"/>
                    <a:pt x="0" y="1117599"/>
                  </a:cubicBezTo>
                  <a:cubicBezTo>
                    <a:pt x="0" y="500366"/>
                    <a:pt x="500368" y="-1"/>
                    <a:pt x="1117600" y="0"/>
                  </a:cubicBezTo>
                  <a:close/>
                </a:path>
              </a:pathLst>
            </a:cu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algn="ctr" defTabSz="895050" fontAlgn="base">
                <a:spcBef>
                  <a:spcPct val="0"/>
                </a:spcBef>
                <a:spcAft>
                  <a:spcPct val="0"/>
                </a:spcAft>
              </a:pPr>
              <a:endParaRPr lang="en-US" sz="1765"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90"/>
            <p:cNvSpPr>
              <a:spLocks noEditPoints="1"/>
            </p:cNvSpPr>
            <p:nvPr/>
          </p:nvSpPr>
          <p:spPr bwMode="black">
            <a:xfrm flipH="1">
              <a:off x="8284675" y="2181438"/>
              <a:ext cx="306985" cy="209724"/>
            </a:xfrm>
            <a:custGeom>
              <a:avLst/>
              <a:gdLst>
                <a:gd name="T0" fmla="*/ 44 w 101"/>
                <a:gd name="T1" fmla="*/ 0 h 69"/>
                <a:gd name="T2" fmla="*/ 44 w 101"/>
                <a:gd name="T3" fmla="*/ 69 h 69"/>
                <a:gd name="T4" fmla="*/ 0 w 101"/>
                <a:gd name="T5" fmla="*/ 35 h 69"/>
                <a:gd name="T6" fmla="*/ 44 w 101"/>
                <a:gd name="T7" fmla="*/ 0 h 69"/>
                <a:gd name="T8" fmla="*/ 56 w 101"/>
                <a:gd name="T9" fmla="*/ 35 h 69"/>
                <a:gd name="T10" fmla="*/ 101 w 101"/>
                <a:gd name="T11" fmla="*/ 69 h 69"/>
                <a:gd name="T12" fmla="*/ 101 w 101"/>
                <a:gd name="T13" fmla="*/ 0 h 69"/>
                <a:gd name="T14" fmla="*/ 56 w 101"/>
                <a:gd name="T15" fmla="*/ 3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69">
                  <a:moveTo>
                    <a:pt x="44" y="0"/>
                  </a:moveTo>
                  <a:lnTo>
                    <a:pt x="44" y="69"/>
                  </a:lnTo>
                  <a:lnTo>
                    <a:pt x="0" y="35"/>
                  </a:lnTo>
                  <a:lnTo>
                    <a:pt x="44" y="0"/>
                  </a:lnTo>
                  <a:close/>
                  <a:moveTo>
                    <a:pt x="56" y="35"/>
                  </a:moveTo>
                  <a:lnTo>
                    <a:pt x="101" y="69"/>
                  </a:lnTo>
                  <a:lnTo>
                    <a:pt x="101" y="0"/>
                  </a:lnTo>
                  <a:lnTo>
                    <a:pt x="56" y="35"/>
                  </a:lnTo>
                  <a:close/>
                </a:path>
              </a:pathLst>
            </a:custGeom>
            <a:solidFill>
              <a:srgbClr val="68217A"/>
            </a:solidFill>
            <a:ln>
              <a:noFill/>
            </a:ln>
            <a:extLst/>
          </p:spPr>
          <p:txBody>
            <a:bodyPr vert="horz" wrap="square" lIns="89604" tIns="44802" rIns="89604" bIns="44802" numCol="1" anchor="t" anchorCtr="0" compatLnSpc="1">
              <a:prstTxWarp prst="textNoShape">
                <a:avLst/>
              </a:prstTxWarp>
            </a:bodyPr>
            <a:lstStyle/>
            <a:p>
              <a:pPr defTabSz="913478"/>
              <a:endParaRPr lang="en-US" sz="1765">
                <a:solidFill>
                  <a:prstClr val="black"/>
                </a:solidFill>
              </a:endParaRPr>
            </a:p>
          </p:txBody>
        </p:sp>
        <p:grpSp>
          <p:nvGrpSpPr>
            <p:cNvPr id="27" name="Group 26"/>
            <p:cNvGrpSpPr/>
            <p:nvPr/>
          </p:nvGrpSpPr>
          <p:grpSpPr>
            <a:xfrm>
              <a:off x="10893086" y="3344340"/>
              <a:ext cx="320624" cy="875812"/>
              <a:chOff x="3881450" y="69056"/>
              <a:chExt cx="1666777" cy="4552950"/>
            </a:xfrm>
            <a:solidFill>
              <a:schemeClr val="accent3"/>
            </a:solidFill>
          </p:grpSpPr>
          <p:sp>
            <p:nvSpPr>
              <p:cNvPr id="49" name="Oval 48"/>
              <p:cNvSpPr/>
              <p:nvPr/>
            </p:nvSpPr>
            <p:spPr>
              <a:xfrm>
                <a:off x="4441375" y="69056"/>
                <a:ext cx="551494" cy="658538"/>
              </a:xfrm>
              <a:prstGeom prst="ellipse">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0" name="Rounded Rectangle 8"/>
              <p:cNvSpPr/>
              <p:nvPr/>
            </p:nvSpPr>
            <p:spPr>
              <a:xfrm>
                <a:off x="4041639" y="759234"/>
                <a:ext cx="1350966" cy="652937"/>
              </a:xfrm>
              <a:custGeom>
                <a:avLst/>
                <a:gdLst/>
                <a:ahLst/>
                <a:cxnLst/>
                <a:rect l="l" t="t" r="r" b="b"/>
                <a:pathLst>
                  <a:path w="1350966" h="652937">
                    <a:moveTo>
                      <a:pt x="0" y="350097"/>
                    </a:moveTo>
                    <a:lnTo>
                      <a:pt x="0" y="350098"/>
                    </a:lnTo>
                    <a:close/>
                    <a:moveTo>
                      <a:pt x="520119" y="0"/>
                    </a:moveTo>
                    <a:lnTo>
                      <a:pt x="675483" y="263324"/>
                    </a:lnTo>
                    <a:lnTo>
                      <a:pt x="830417" y="729"/>
                    </a:lnTo>
                    <a:cubicBezTo>
                      <a:pt x="903593" y="21645"/>
                      <a:pt x="976926" y="47251"/>
                      <a:pt x="1048127" y="47259"/>
                    </a:cubicBezTo>
                    <a:cubicBezTo>
                      <a:pt x="1215380" y="47259"/>
                      <a:pt x="1350966" y="182845"/>
                      <a:pt x="1350966" y="350098"/>
                    </a:cubicBezTo>
                    <a:lnTo>
                      <a:pt x="1350965" y="350098"/>
                    </a:lnTo>
                    <a:cubicBezTo>
                      <a:pt x="1350965" y="517351"/>
                      <a:pt x="1215379" y="652937"/>
                      <a:pt x="1048126" y="652937"/>
                    </a:cubicBezTo>
                    <a:lnTo>
                      <a:pt x="302839" y="652936"/>
                    </a:lnTo>
                    <a:cubicBezTo>
                      <a:pt x="135586" y="652936"/>
                      <a:pt x="0" y="517350"/>
                      <a:pt x="0" y="350098"/>
                    </a:cubicBezTo>
                    <a:cubicBezTo>
                      <a:pt x="0" y="182845"/>
                      <a:pt x="135586" y="47259"/>
                      <a:pt x="302839" y="47259"/>
                    </a:cubicBezTo>
                    <a:cubicBezTo>
                      <a:pt x="376528" y="47251"/>
                      <a:pt x="448031" y="21006"/>
                      <a:pt x="520119" y="0"/>
                    </a:cubicBezTo>
                    <a:close/>
                  </a:path>
                </a:pathLst>
              </a:cu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1" name="Rounded Rectangle 8"/>
              <p:cNvSpPr/>
              <p:nvPr/>
            </p:nvSpPr>
            <p:spPr>
              <a:xfrm>
                <a:off x="4157392" y="1355776"/>
                <a:ext cx="1119458" cy="1412827"/>
              </a:xfrm>
              <a:custGeom>
                <a:avLst/>
                <a:gdLst/>
                <a:ahLst/>
                <a:cxnLst/>
                <a:rect l="l" t="t" r="r" b="b"/>
                <a:pathLst>
                  <a:path w="1119458" h="1412827">
                    <a:moveTo>
                      <a:pt x="0" y="0"/>
                    </a:moveTo>
                    <a:lnTo>
                      <a:pt x="1119458" y="0"/>
                    </a:lnTo>
                    <a:lnTo>
                      <a:pt x="1119458" y="384037"/>
                    </a:lnTo>
                    <a:lnTo>
                      <a:pt x="935841" y="773682"/>
                    </a:lnTo>
                    <a:cubicBezTo>
                      <a:pt x="890749" y="869369"/>
                      <a:pt x="931764" y="983491"/>
                      <a:pt x="1027451" y="1028583"/>
                    </a:cubicBezTo>
                    <a:cubicBezTo>
                      <a:pt x="1057262" y="1042631"/>
                      <a:pt x="1088862" y="1048322"/>
                      <a:pt x="1119458" y="1043952"/>
                    </a:cubicBezTo>
                    <a:lnTo>
                      <a:pt x="1119458" y="1184606"/>
                    </a:lnTo>
                    <a:lnTo>
                      <a:pt x="1119458" y="1315987"/>
                    </a:lnTo>
                    <a:lnTo>
                      <a:pt x="1119458" y="1412827"/>
                    </a:lnTo>
                    <a:lnTo>
                      <a:pt x="0" y="1412827"/>
                    </a:lnTo>
                    <a:lnTo>
                      <a:pt x="0" y="1315987"/>
                    </a:lnTo>
                    <a:lnTo>
                      <a:pt x="0" y="1184606"/>
                    </a:lnTo>
                    <a:lnTo>
                      <a:pt x="0" y="1044326"/>
                    </a:lnTo>
                    <a:cubicBezTo>
                      <a:pt x="29860" y="1048010"/>
                      <a:pt x="60566" y="1042254"/>
                      <a:pt x="89577" y="1028583"/>
                    </a:cubicBezTo>
                    <a:cubicBezTo>
                      <a:pt x="185264" y="983491"/>
                      <a:pt x="226278" y="869369"/>
                      <a:pt x="181187" y="773682"/>
                    </a:cubicBezTo>
                    <a:lnTo>
                      <a:pt x="0" y="389196"/>
                    </a:lnTo>
                    <a:close/>
                  </a:path>
                </a:pathLst>
              </a:cu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2" name="Rounded Rectangle 51"/>
              <p:cNvSpPr/>
              <p:nvPr/>
            </p:nvSpPr>
            <p:spPr>
              <a:xfrm>
                <a:off x="4254347" y="2540382"/>
                <a:ext cx="376642" cy="2081624"/>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3" name="Rounded Rectangle 52"/>
              <p:cNvSpPr/>
              <p:nvPr/>
            </p:nvSpPr>
            <p:spPr>
              <a:xfrm>
                <a:off x="4803255" y="2540382"/>
                <a:ext cx="376642" cy="2081624"/>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4" name="Rounded Rectangle 53"/>
              <p:cNvSpPr/>
              <p:nvPr/>
            </p:nvSpPr>
            <p:spPr>
              <a:xfrm rot="19813404">
                <a:off x="5227850" y="838507"/>
                <a:ext cx="308434" cy="963397"/>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5" name="Rounded Rectangle 54"/>
              <p:cNvSpPr/>
              <p:nvPr/>
            </p:nvSpPr>
            <p:spPr>
              <a:xfrm rot="1513910">
                <a:off x="5261012" y="1456893"/>
                <a:ext cx="287215" cy="922176"/>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6" name="Rounded Rectangle 55"/>
              <p:cNvSpPr/>
              <p:nvPr/>
            </p:nvSpPr>
            <p:spPr>
              <a:xfrm rot="1786596" flipH="1">
                <a:off x="3893393" y="838507"/>
                <a:ext cx="308434" cy="963397"/>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sp>
            <p:nvSpPr>
              <p:cNvPr id="57" name="Rounded Rectangle 56"/>
              <p:cNvSpPr/>
              <p:nvPr/>
            </p:nvSpPr>
            <p:spPr>
              <a:xfrm rot="20086090" flipH="1">
                <a:off x="3881450" y="1456893"/>
                <a:ext cx="287215" cy="922176"/>
              </a:xfrm>
              <a:prstGeom prst="roundRect">
                <a:avLst>
                  <a:gd name="adj" fmla="val 50000"/>
                </a:avLst>
              </a:prstGeom>
              <a:solidFill>
                <a:srgbClr val="008272"/>
              </a:solidFill>
            </p:spPr>
            <p:txBody>
              <a:bodyPr wrap="square" lIns="179208" rtlCol="0" anchor="ctr">
                <a:noAutofit/>
              </a:bodyPr>
              <a:lstStyle/>
              <a:p>
                <a:pPr algn="ctr" defTabSz="913478"/>
                <a:endParaRPr lang="en-US" sz="1371">
                  <a:solidFill>
                    <a:prstClr val="black"/>
                  </a:solidFill>
                </a:endParaRPr>
              </a:p>
            </p:txBody>
          </p:sp>
        </p:grpSp>
        <p:sp>
          <p:nvSpPr>
            <p:cNvPr id="28" name="Freeform 132"/>
            <p:cNvSpPr>
              <a:spLocks noEditPoints="1"/>
            </p:cNvSpPr>
            <p:nvPr/>
          </p:nvSpPr>
          <p:spPr bwMode="black">
            <a:xfrm>
              <a:off x="11738330" y="58809"/>
              <a:ext cx="301481" cy="491301"/>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68217A"/>
            </a:solidFill>
            <a:ln>
              <a:noFill/>
            </a:ln>
            <a:extLst/>
          </p:spPr>
          <p:txBody>
            <a:bodyPr vert="horz" wrap="square" lIns="89604" tIns="44802" rIns="89604" bIns="44802" numCol="1" anchor="t" anchorCtr="0" compatLnSpc="1">
              <a:prstTxWarp prst="textNoShape">
                <a:avLst/>
              </a:prstTxWarp>
            </a:bodyPr>
            <a:lstStyle/>
            <a:p>
              <a:pPr defTabSz="913478"/>
              <a:endParaRPr lang="en-US" sz="1765">
                <a:solidFill>
                  <a:prstClr val="black"/>
                </a:solidFill>
              </a:endParaRPr>
            </a:p>
          </p:txBody>
        </p:sp>
        <p:sp>
          <p:nvSpPr>
            <p:cNvPr id="29" name="Freeform 6"/>
            <p:cNvSpPr>
              <a:spLocks noEditPoints="1"/>
            </p:cNvSpPr>
            <p:nvPr/>
          </p:nvSpPr>
          <p:spPr bwMode="auto">
            <a:xfrm>
              <a:off x="10169436" y="1339177"/>
              <a:ext cx="207491" cy="416682"/>
            </a:xfrm>
            <a:custGeom>
              <a:avLst/>
              <a:gdLst>
                <a:gd name="T0" fmla="*/ 1666 w 3416"/>
                <a:gd name="T1" fmla="*/ 5646 h 6862"/>
                <a:gd name="T2" fmla="*/ 1891 w 3416"/>
                <a:gd name="T3" fmla="*/ 5762 h 6862"/>
                <a:gd name="T4" fmla="*/ 2062 w 3416"/>
                <a:gd name="T5" fmla="*/ 5948 h 6862"/>
                <a:gd name="T6" fmla="*/ 2135 w 3416"/>
                <a:gd name="T7" fmla="*/ 6178 h 6862"/>
                <a:gd name="T8" fmla="*/ 2110 w 3416"/>
                <a:gd name="T9" fmla="*/ 6426 h 6862"/>
                <a:gd name="T10" fmla="*/ 1989 w 3416"/>
                <a:gd name="T11" fmla="*/ 6633 h 6862"/>
                <a:gd name="T12" fmla="*/ 1782 w 3416"/>
                <a:gd name="T13" fmla="*/ 6791 h 6862"/>
                <a:gd name="T14" fmla="*/ 1542 w 3416"/>
                <a:gd name="T15" fmla="*/ 6858 h 6862"/>
                <a:gd name="T16" fmla="*/ 1288 w 3416"/>
                <a:gd name="T17" fmla="*/ 6835 h 6862"/>
                <a:gd name="T18" fmla="*/ 1060 w 3416"/>
                <a:gd name="T19" fmla="*/ 6722 h 6862"/>
                <a:gd name="T20" fmla="*/ 889 w 3416"/>
                <a:gd name="T21" fmla="*/ 6535 h 6862"/>
                <a:gd name="T22" fmla="*/ 816 w 3416"/>
                <a:gd name="T23" fmla="*/ 6307 h 6862"/>
                <a:gd name="T24" fmla="*/ 841 w 3416"/>
                <a:gd name="T25" fmla="*/ 6057 h 6862"/>
                <a:gd name="T26" fmla="*/ 962 w 3416"/>
                <a:gd name="T27" fmla="*/ 5850 h 6862"/>
                <a:gd name="T28" fmla="*/ 1167 w 3416"/>
                <a:gd name="T29" fmla="*/ 5693 h 6862"/>
                <a:gd name="T30" fmla="*/ 1411 w 3416"/>
                <a:gd name="T31" fmla="*/ 5623 h 6862"/>
                <a:gd name="T32" fmla="*/ 1674 w 3416"/>
                <a:gd name="T33" fmla="*/ 2 h 6862"/>
                <a:gd name="T34" fmla="*/ 2035 w 3416"/>
                <a:gd name="T35" fmla="*/ 38 h 6862"/>
                <a:gd name="T36" fmla="*/ 2373 w 3416"/>
                <a:gd name="T37" fmla="*/ 125 h 6862"/>
                <a:gd name="T38" fmla="*/ 2676 w 3416"/>
                <a:gd name="T39" fmla="*/ 257 h 6862"/>
                <a:gd name="T40" fmla="*/ 2937 w 3416"/>
                <a:gd name="T41" fmla="*/ 436 h 6862"/>
                <a:gd name="T42" fmla="*/ 3149 w 3416"/>
                <a:gd name="T43" fmla="*/ 660 h 6862"/>
                <a:gd name="T44" fmla="*/ 3306 w 3416"/>
                <a:gd name="T45" fmla="*/ 933 h 6862"/>
                <a:gd name="T46" fmla="*/ 3396 w 3416"/>
                <a:gd name="T47" fmla="*/ 1252 h 6862"/>
                <a:gd name="T48" fmla="*/ 3414 w 3416"/>
                <a:gd name="T49" fmla="*/ 1609 h 6862"/>
                <a:gd name="T50" fmla="*/ 3369 w 3416"/>
                <a:gd name="T51" fmla="*/ 1937 h 6862"/>
                <a:gd name="T52" fmla="*/ 3264 w 3416"/>
                <a:gd name="T53" fmla="*/ 2227 h 6862"/>
                <a:gd name="T54" fmla="*/ 3120 w 3416"/>
                <a:gd name="T55" fmla="*/ 2488 h 6862"/>
                <a:gd name="T56" fmla="*/ 2897 w 3416"/>
                <a:gd name="T57" fmla="*/ 2786 h 6862"/>
                <a:gd name="T58" fmla="*/ 2492 w 3416"/>
                <a:gd name="T59" fmla="*/ 3177 h 6862"/>
                <a:gd name="T60" fmla="*/ 2156 w 3416"/>
                <a:gd name="T61" fmla="*/ 3494 h 6862"/>
                <a:gd name="T62" fmla="*/ 1995 w 3416"/>
                <a:gd name="T63" fmla="*/ 3680 h 6862"/>
                <a:gd name="T64" fmla="*/ 1868 w 3416"/>
                <a:gd name="T65" fmla="*/ 3874 h 6862"/>
                <a:gd name="T66" fmla="*/ 1793 w 3416"/>
                <a:gd name="T67" fmla="*/ 4086 h 6862"/>
                <a:gd name="T68" fmla="*/ 1778 w 3416"/>
                <a:gd name="T69" fmla="*/ 4356 h 6862"/>
                <a:gd name="T70" fmla="*/ 1851 w 3416"/>
                <a:gd name="T71" fmla="*/ 4698 h 6862"/>
                <a:gd name="T72" fmla="*/ 948 w 3416"/>
                <a:gd name="T73" fmla="*/ 4896 h 6862"/>
                <a:gd name="T74" fmla="*/ 908 w 3416"/>
                <a:gd name="T75" fmla="*/ 4761 h 6862"/>
                <a:gd name="T76" fmla="*/ 873 w 3416"/>
                <a:gd name="T77" fmla="*/ 4592 h 6862"/>
                <a:gd name="T78" fmla="*/ 841 w 3416"/>
                <a:gd name="T79" fmla="*/ 4226 h 6862"/>
                <a:gd name="T80" fmla="*/ 870 w 3416"/>
                <a:gd name="T81" fmla="*/ 3955 h 6862"/>
                <a:gd name="T82" fmla="*/ 954 w 3416"/>
                <a:gd name="T83" fmla="*/ 3711 h 6862"/>
                <a:gd name="T84" fmla="*/ 1238 w 3416"/>
                <a:gd name="T85" fmla="*/ 3281 h 6862"/>
                <a:gd name="T86" fmla="*/ 1605 w 3416"/>
                <a:gd name="T87" fmla="*/ 2897 h 6862"/>
                <a:gd name="T88" fmla="*/ 1972 w 3416"/>
                <a:gd name="T89" fmla="*/ 2534 h 6862"/>
                <a:gd name="T90" fmla="*/ 2256 w 3416"/>
                <a:gd name="T91" fmla="*/ 2162 h 6862"/>
                <a:gd name="T92" fmla="*/ 2342 w 3416"/>
                <a:gd name="T93" fmla="*/ 1958 h 6862"/>
                <a:gd name="T94" fmla="*/ 2369 w 3416"/>
                <a:gd name="T95" fmla="*/ 1734 h 6862"/>
                <a:gd name="T96" fmla="*/ 2350 w 3416"/>
                <a:gd name="T97" fmla="*/ 1538 h 6862"/>
                <a:gd name="T98" fmla="*/ 2287 w 3416"/>
                <a:gd name="T99" fmla="*/ 1369 h 6862"/>
                <a:gd name="T100" fmla="*/ 2187 w 3416"/>
                <a:gd name="T101" fmla="*/ 1227 h 6862"/>
                <a:gd name="T102" fmla="*/ 2056 w 3416"/>
                <a:gd name="T103" fmla="*/ 1110 h 6862"/>
                <a:gd name="T104" fmla="*/ 1722 w 3416"/>
                <a:gd name="T105" fmla="*/ 954 h 6862"/>
                <a:gd name="T106" fmla="*/ 1319 w 3416"/>
                <a:gd name="T107" fmla="*/ 902 h 6862"/>
                <a:gd name="T108" fmla="*/ 977 w 3416"/>
                <a:gd name="T109" fmla="*/ 941 h 6862"/>
                <a:gd name="T110" fmla="*/ 643 w 3416"/>
                <a:gd name="T111" fmla="*/ 1056 h 6862"/>
                <a:gd name="T112" fmla="*/ 317 w 3416"/>
                <a:gd name="T113" fmla="*/ 1250 h 6862"/>
                <a:gd name="T114" fmla="*/ 0 w 3416"/>
                <a:gd name="T115" fmla="*/ 1521 h 6862"/>
                <a:gd name="T116" fmla="*/ 288 w 3416"/>
                <a:gd name="T117" fmla="*/ 296 h 6862"/>
                <a:gd name="T118" fmla="*/ 678 w 3416"/>
                <a:gd name="T119" fmla="*/ 142 h 6862"/>
                <a:gd name="T120" fmla="*/ 1073 w 3416"/>
                <a:gd name="T121" fmla="*/ 44 h 6862"/>
                <a:gd name="T122" fmla="*/ 1478 w 3416"/>
                <a:gd name="T123" fmla="*/ 2 h 6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6" h="6862">
                  <a:moveTo>
                    <a:pt x="1478" y="5620"/>
                  </a:moveTo>
                  <a:lnTo>
                    <a:pt x="1544" y="5623"/>
                  </a:lnTo>
                  <a:lnTo>
                    <a:pt x="1607" y="5631"/>
                  </a:lnTo>
                  <a:lnTo>
                    <a:pt x="1666" y="5646"/>
                  </a:lnTo>
                  <a:lnTo>
                    <a:pt x="1726" y="5666"/>
                  </a:lnTo>
                  <a:lnTo>
                    <a:pt x="1784" y="5693"/>
                  </a:lnTo>
                  <a:lnTo>
                    <a:pt x="1839" y="5725"/>
                  </a:lnTo>
                  <a:lnTo>
                    <a:pt x="1891" y="5762"/>
                  </a:lnTo>
                  <a:lnTo>
                    <a:pt x="1943" y="5806"/>
                  </a:lnTo>
                  <a:lnTo>
                    <a:pt x="1989" y="5850"/>
                  </a:lnTo>
                  <a:lnTo>
                    <a:pt x="2027" y="5898"/>
                  </a:lnTo>
                  <a:lnTo>
                    <a:pt x="2062" y="5948"/>
                  </a:lnTo>
                  <a:lnTo>
                    <a:pt x="2089" y="6002"/>
                  </a:lnTo>
                  <a:lnTo>
                    <a:pt x="2110" y="6057"/>
                  </a:lnTo>
                  <a:lnTo>
                    <a:pt x="2125" y="6117"/>
                  </a:lnTo>
                  <a:lnTo>
                    <a:pt x="2135" y="6178"/>
                  </a:lnTo>
                  <a:lnTo>
                    <a:pt x="2137" y="6244"/>
                  </a:lnTo>
                  <a:lnTo>
                    <a:pt x="2135" y="6307"/>
                  </a:lnTo>
                  <a:lnTo>
                    <a:pt x="2125" y="6368"/>
                  </a:lnTo>
                  <a:lnTo>
                    <a:pt x="2110" y="6426"/>
                  </a:lnTo>
                  <a:lnTo>
                    <a:pt x="2089" y="6482"/>
                  </a:lnTo>
                  <a:lnTo>
                    <a:pt x="2062" y="6535"/>
                  </a:lnTo>
                  <a:lnTo>
                    <a:pt x="2027" y="6585"/>
                  </a:lnTo>
                  <a:lnTo>
                    <a:pt x="1989" y="6633"/>
                  </a:lnTo>
                  <a:lnTo>
                    <a:pt x="1943" y="6679"/>
                  </a:lnTo>
                  <a:lnTo>
                    <a:pt x="1891" y="6722"/>
                  </a:lnTo>
                  <a:lnTo>
                    <a:pt x="1837" y="6760"/>
                  </a:lnTo>
                  <a:lnTo>
                    <a:pt x="1782" y="6791"/>
                  </a:lnTo>
                  <a:lnTo>
                    <a:pt x="1724" y="6816"/>
                  </a:lnTo>
                  <a:lnTo>
                    <a:pt x="1664" y="6835"/>
                  </a:lnTo>
                  <a:lnTo>
                    <a:pt x="1605" y="6850"/>
                  </a:lnTo>
                  <a:lnTo>
                    <a:pt x="1542" y="6858"/>
                  </a:lnTo>
                  <a:lnTo>
                    <a:pt x="1478" y="6862"/>
                  </a:lnTo>
                  <a:lnTo>
                    <a:pt x="1413" y="6858"/>
                  </a:lnTo>
                  <a:lnTo>
                    <a:pt x="1350" y="6850"/>
                  </a:lnTo>
                  <a:lnTo>
                    <a:pt x="1288" y="6835"/>
                  </a:lnTo>
                  <a:lnTo>
                    <a:pt x="1229" y="6816"/>
                  </a:lnTo>
                  <a:lnTo>
                    <a:pt x="1169" y="6791"/>
                  </a:lnTo>
                  <a:lnTo>
                    <a:pt x="1113" y="6760"/>
                  </a:lnTo>
                  <a:lnTo>
                    <a:pt x="1060" y="6722"/>
                  </a:lnTo>
                  <a:lnTo>
                    <a:pt x="1008" y="6679"/>
                  </a:lnTo>
                  <a:lnTo>
                    <a:pt x="962" y="6633"/>
                  </a:lnTo>
                  <a:lnTo>
                    <a:pt x="923" y="6585"/>
                  </a:lnTo>
                  <a:lnTo>
                    <a:pt x="889" y="6535"/>
                  </a:lnTo>
                  <a:lnTo>
                    <a:pt x="862" y="6482"/>
                  </a:lnTo>
                  <a:lnTo>
                    <a:pt x="841" y="6426"/>
                  </a:lnTo>
                  <a:lnTo>
                    <a:pt x="825" y="6368"/>
                  </a:lnTo>
                  <a:lnTo>
                    <a:pt x="816" y="6307"/>
                  </a:lnTo>
                  <a:lnTo>
                    <a:pt x="812" y="6244"/>
                  </a:lnTo>
                  <a:lnTo>
                    <a:pt x="816" y="6178"/>
                  </a:lnTo>
                  <a:lnTo>
                    <a:pt x="825" y="6117"/>
                  </a:lnTo>
                  <a:lnTo>
                    <a:pt x="841" y="6057"/>
                  </a:lnTo>
                  <a:lnTo>
                    <a:pt x="862" y="6002"/>
                  </a:lnTo>
                  <a:lnTo>
                    <a:pt x="889" y="5948"/>
                  </a:lnTo>
                  <a:lnTo>
                    <a:pt x="923" y="5898"/>
                  </a:lnTo>
                  <a:lnTo>
                    <a:pt x="962" y="5850"/>
                  </a:lnTo>
                  <a:lnTo>
                    <a:pt x="1008" y="5806"/>
                  </a:lnTo>
                  <a:lnTo>
                    <a:pt x="1060" y="5762"/>
                  </a:lnTo>
                  <a:lnTo>
                    <a:pt x="1113" y="5725"/>
                  </a:lnTo>
                  <a:lnTo>
                    <a:pt x="1167" y="5693"/>
                  </a:lnTo>
                  <a:lnTo>
                    <a:pt x="1225" y="5666"/>
                  </a:lnTo>
                  <a:lnTo>
                    <a:pt x="1286" y="5646"/>
                  </a:lnTo>
                  <a:lnTo>
                    <a:pt x="1348" y="5631"/>
                  </a:lnTo>
                  <a:lnTo>
                    <a:pt x="1411" y="5623"/>
                  </a:lnTo>
                  <a:lnTo>
                    <a:pt x="1478" y="5620"/>
                  </a:lnTo>
                  <a:lnTo>
                    <a:pt x="1478" y="5620"/>
                  </a:lnTo>
                  <a:close/>
                  <a:moveTo>
                    <a:pt x="1580" y="0"/>
                  </a:moveTo>
                  <a:lnTo>
                    <a:pt x="1674" y="2"/>
                  </a:lnTo>
                  <a:lnTo>
                    <a:pt x="1766" y="8"/>
                  </a:lnTo>
                  <a:lnTo>
                    <a:pt x="1856" y="15"/>
                  </a:lnTo>
                  <a:lnTo>
                    <a:pt x="1947" y="25"/>
                  </a:lnTo>
                  <a:lnTo>
                    <a:pt x="2035" y="38"/>
                  </a:lnTo>
                  <a:lnTo>
                    <a:pt x="2121" y="56"/>
                  </a:lnTo>
                  <a:lnTo>
                    <a:pt x="2206" y="75"/>
                  </a:lnTo>
                  <a:lnTo>
                    <a:pt x="2290" y="98"/>
                  </a:lnTo>
                  <a:lnTo>
                    <a:pt x="2373" y="125"/>
                  </a:lnTo>
                  <a:lnTo>
                    <a:pt x="2454" y="154"/>
                  </a:lnTo>
                  <a:lnTo>
                    <a:pt x="2530" y="184"/>
                  </a:lnTo>
                  <a:lnTo>
                    <a:pt x="2605" y="219"/>
                  </a:lnTo>
                  <a:lnTo>
                    <a:pt x="2676" y="257"/>
                  </a:lnTo>
                  <a:lnTo>
                    <a:pt x="2745" y="298"/>
                  </a:lnTo>
                  <a:lnTo>
                    <a:pt x="2813" y="340"/>
                  </a:lnTo>
                  <a:lnTo>
                    <a:pt x="2876" y="386"/>
                  </a:lnTo>
                  <a:lnTo>
                    <a:pt x="2937" y="436"/>
                  </a:lnTo>
                  <a:lnTo>
                    <a:pt x="2995" y="488"/>
                  </a:lnTo>
                  <a:lnTo>
                    <a:pt x="3051" y="543"/>
                  </a:lnTo>
                  <a:lnTo>
                    <a:pt x="3101" y="601"/>
                  </a:lnTo>
                  <a:lnTo>
                    <a:pt x="3149" y="660"/>
                  </a:lnTo>
                  <a:lnTo>
                    <a:pt x="3193" y="724"/>
                  </a:lnTo>
                  <a:lnTo>
                    <a:pt x="3235" y="791"/>
                  </a:lnTo>
                  <a:lnTo>
                    <a:pt x="3272" y="860"/>
                  </a:lnTo>
                  <a:lnTo>
                    <a:pt x="3306" y="933"/>
                  </a:lnTo>
                  <a:lnTo>
                    <a:pt x="3335" y="1008"/>
                  </a:lnTo>
                  <a:lnTo>
                    <a:pt x="3360" y="1087"/>
                  </a:lnTo>
                  <a:lnTo>
                    <a:pt x="3379" y="1167"/>
                  </a:lnTo>
                  <a:lnTo>
                    <a:pt x="3396" y="1252"/>
                  </a:lnTo>
                  <a:lnTo>
                    <a:pt x="3406" y="1338"/>
                  </a:lnTo>
                  <a:lnTo>
                    <a:pt x="3414" y="1428"/>
                  </a:lnTo>
                  <a:lnTo>
                    <a:pt x="3416" y="1521"/>
                  </a:lnTo>
                  <a:lnTo>
                    <a:pt x="3414" y="1609"/>
                  </a:lnTo>
                  <a:lnTo>
                    <a:pt x="3408" y="1695"/>
                  </a:lnTo>
                  <a:lnTo>
                    <a:pt x="3398" y="1778"/>
                  </a:lnTo>
                  <a:lnTo>
                    <a:pt x="3385" y="1858"/>
                  </a:lnTo>
                  <a:lnTo>
                    <a:pt x="3369" y="1937"/>
                  </a:lnTo>
                  <a:lnTo>
                    <a:pt x="3348" y="2012"/>
                  </a:lnTo>
                  <a:lnTo>
                    <a:pt x="3323" y="2087"/>
                  </a:lnTo>
                  <a:lnTo>
                    <a:pt x="3295" y="2158"/>
                  </a:lnTo>
                  <a:lnTo>
                    <a:pt x="3264" y="2227"/>
                  </a:lnTo>
                  <a:lnTo>
                    <a:pt x="3231" y="2294"/>
                  </a:lnTo>
                  <a:lnTo>
                    <a:pt x="3195" y="2360"/>
                  </a:lnTo>
                  <a:lnTo>
                    <a:pt x="3158" y="2425"/>
                  </a:lnTo>
                  <a:lnTo>
                    <a:pt x="3120" y="2488"/>
                  </a:lnTo>
                  <a:lnTo>
                    <a:pt x="3078" y="2552"/>
                  </a:lnTo>
                  <a:lnTo>
                    <a:pt x="3035" y="2611"/>
                  </a:lnTo>
                  <a:lnTo>
                    <a:pt x="2991" y="2671"/>
                  </a:lnTo>
                  <a:lnTo>
                    <a:pt x="2897" y="2786"/>
                  </a:lnTo>
                  <a:lnTo>
                    <a:pt x="2799" y="2891"/>
                  </a:lnTo>
                  <a:lnTo>
                    <a:pt x="2699" y="2993"/>
                  </a:lnTo>
                  <a:lnTo>
                    <a:pt x="2596" y="3087"/>
                  </a:lnTo>
                  <a:lnTo>
                    <a:pt x="2492" y="3177"/>
                  </a:lnTo>
                  <a:lnTo>
                    <a:pt x="2390" y="3268"/>
                  </a:lnTo>
                  <a:lnTo>
                    <a:pt x="2294" y="3358"/>
                  </a:lnTo>
                  <a:lnTo>
                    <a:pt x="2200" y="3450"/>
                  </a:lnTo>
                  <a:lnTo>
                    <a:pt x="2156" y="3494"/>
                  </a:lnTo>
                  <a:lnTo>
                    <a:pt x="2112" y="3540"/>
                  </a:lnTo>
                  <a:lnTo>
                    <a:pt x="2072" y="3586"/>
                  </a:lnTo>
                  <a:lnTo>
                    <a:pt x="2033" y="3634"/>
                  </a:lnTo>
                  <a:lnTo>
                    <a:pt x="1995" y="3680"/>
                  </a:lnTo>
                  <a:lnTo>
                    <a:pt x="1960" y="3728"/>
                  </a:lnTo>
                  <a:lnTo>
                    <a:pt x="1928" y="3776"/>
                  </a:lnTo>
                  <a:lnTo>
                    <a:pt x="1897" y="3826"/>
                  </a:lnTo>
                  <a:lnTo>
                    <a:pt x="1868" y="3874"/>
                  </a:lnTo>
                  <a:lnTo>
                    <a:pt x="1843" y="3926"/>
                  </a:lnTo>
                  <a:lnTo>
                    <a:pt x="1822" y="3978"/>
                  </a:lnTo>
                  <a:lnTo>
                    <a:pt x="1805" y="4032"/>
                  </a:lnTo>
                  <a:lnTo>
                    <a:pt x="1793" y="4086"/>
                  </a:lnTo>
                  <a:lnTo>
                    <a:pt x="1784" y="4143"/>
                  </a:lnTo>
                  <a:lnTo>
                    <a:pt x="1778" y="4199"/>
                  </a:lnTo>
                  <a:lnTo>
                    <a:pt x="1776" y="4258"/>
                  </a:lnTo>
                  <a:lnTo>
                    <a:pt x="1778" y="4356"/>
                  </a:lnTo>
                  <a:lnTo>
                    <a:pt x="1787" y="4448"/>
                  </a:lnTo>
                  <a:lnTo>
                    <a:pt x="1805" y="4537"/>
                  </a:lnTo>
                  <a:lnTo>
                    <a:pt x="1826" y="4621"/>
                  </a:lnTo>
                  <a:lnTo>
                    <a:pt x="1851" y="4698"/>
                  </a:lnTo>
                  <a:lnTo>
                    <a:pt x="1878" y="4771"/>
                  </a:lnTo>
                  <a:lnTo>
                    <a:pt x="1903" y="4836"/>
                  </a:lnTo>
                  <a:lnTo>
                    <a:pt x="1928" y="4896"/>
                  </a:lnTo>
                  <a:lnTo>
                    <a:pt x="948" y="4896"/>
                  </a:lnTo>
                  <a:lnTo>
                    <a:pt x="937" y="4865"/>
                  </a:lnTo>
                  <a:lnTo>
                    <a:pt x="927" y="4832"/>
                  </a:lnTo>
                  <a:lnTo>
                    <a:pt x="918" y="4798"/>
                  </a:lnTo>
                  <a:lnTo>
                    <a:pt x="908" y="4761"/>
                  </a:lnTo>
                  <a:lnTo>
                    <a:pt x="898" y="4723"/>
                  </a:lnTo>
                  <a:lnTo>
                    <a:pt x="891" y="4681"/>
                  </a:lnTo>
                  <a:lnTo>
                    <a:pt x="881" y="4638"/>
                  </a:lnTo>
                  <a:lnTo>
                    <a:pt x="873" y="4592"/>
                  </a:lnTo>
                  <a:lnTo>
                    <a:pt x="860" y="4500"/>
                  </a:lnTo>
                  <a:lnTo>
                    <a:pt x="848" y="4408"/>
                  </a:lnTo>
                  <a:lnTo>
                    <a:pt x="843" y="4316"/>
                  </a:lnTo>
                  <a:lnTo>
                    <a:pt x="841" y="4226"/>
                  </a:lnTo>
                  <a:lnTo>
                    <a:pt x="843" y="4155"/>
                  </a:lnTo>
                  <a:lnTo>
                    <a:pt x="848" y="4087"/>
                  </a:lnTo>
                  <a:lnTo>
                    <a:pt x="856" y="4020"/>
                  </a:lnTo>
                  <a:lnTo>
                    <a:pt x="870" y="3955"/>
                  </a:lnTo>
                  <a:lnTo>
                    <a:pt x="885" y="3892"/>
                  </a:lnTo>
                  <a:lnTo>
                    <a:pt x="904" y="3830"/>
                  </a:lnTo>
                  <a:lnTo>
                    <a:pt x="929" y="3771"/>
                  </a:lnTo>
                  <a:lnTo>
                    <a:pt x="954" y="3711"/>
                  </a:lnTo>
                  <a:lnTo>
                    <a:pt x="1016" y="3600"/>
                  </a:lnTo>
                  <a:lnTo>
                    <a:pt x="1083" y="3490"/>
                  </a:lnTo>
                  <a:lnTo>
                    <a:pt x="1158" y="3385"/>
                  </a:lnTo>
                  <a:lnTo>
                    <a:pt x="1238" y="3281"/>
                  </a:lnTo>
                  <a:lnTo>
                    <a:pt x="1325" y="3183"/>
                  </a:lnTo>
                  <a:lnTo>
                    <a:pt x="1415" y="3085"/>
                  </a:lnTo>
                  <a:lnTo>
                    <a:pt x="1509" y="2989"/>
                  </a:lnTo>
                  <a:lnTo>
                    <a:pt x="1605" y="2897"/>
                  </a:lnTo>
                  <a:lnTo>
                    <a:pt x="1703" y="2803"/>
                  </a:lnTo>
                  <a:lnTo>
                    <a:pt x="1797" y="2713"/>
                  </a:lnTo>
                  <a:lnTo>
                    <a:pt x="1885" y="2623"/>
                  </a:lnTo>
                  <a:lnTo>
                    <a:pt x="1972" y="2534"/>
                  </a:lnTo>
                  <a:lnTo>
                    <a:pt x="2054" y="2444"/>
                  </a:lnTo>
                  <a:lnTo>
                    <a:pt x="2129" y="2352"/>
                  </a:lnTo>
                  <a:lnTo>
                    <a:pt x="2196" y="2258"/>
                  </a:lnTo>
                  <a:lnTo>
                    <a:pt x="2256" y="2162"/>
                  </a:lnTo>
                  <a:lnTo>
                    <a:pt x="2283" y="2112"/>
                  </a:lnTo>
                  <a:lnTo>
                    <a:pt x="2306" y="2062"/>
                  </a:lnTo>
                  <a:lnTo>
                    <a:pt x="2325" y="2010"/>
                  </a:lnTo>
                  <a:lnTo>
                    <a:pt x="2342" y="1958"/>
                  </a:lnTo>
                  <a:lnTo>
                    <a:pt x="2354" y="1905"/>
                  </a:lnTo>
                  <a:lnTo>
                    <a:pt x="2363" y="1849"/>
                  </a:lnTo>
                  <a:lnTo>
                    <a:pt x="2367" y="1791"/>
                  </a:lnTo>
                  <a:lnTo>
                    <a:pt x="2369" y="1734"/>
                  </a:lnTo>
                  <a:lnTo>
                    <a:pt x="2369" y="1684"/>
                  </a:lnTo>
                  <a:lnTo>
                    <a:pt x="2365" y="1634"/>
                  </a:lnTo>
                  <a:lnTo>
                    <a:pt x="2358" y="1586"/>
                  </a:lnTo>
                  <a:lnTo>
                    <a:pt x="2350" y="1538"/>
                  </a:lnTo>
                  <a:lnTo>
                    <a:pt x="2336" y="1494"/>
                  </a:lnTo>
                  <a:lnTo>
                    <a:pt x="2323" y="1451"/>
                  </a:lnTo>
                  <a:lnTo>
                    <a:pt x="2306" y="1409"/>
                  </a:lnTo>
                  <a:lnTo>
                    <a:pt x="2287" y="1369"/>
                  </a:lnTo>
                  <a:lnTo>
                    <a:pt x="2265" y="1330"/>
                  </a:lnTo>
                  <a:lnTo>
                    <a:pt x="2240" y="1294"/>
                  </a:lnTo>
                  <a:lnTo>
                    <a:pt x="2216" y="1259"/>
                  </a:lnTo>
                  <a:lnTo>
                    <a:pt x="2187" y="1227"/>
                  </a:lnTo>
                  <a:lnTo>
                    <a:pt x="2158" y="1194"/>
                  </a:lnTo>
                  <a:lnTo>
                    <a:pt x="2125" y="1165"/>
                  </a:lnTo>
                  <a:lnTo>
                    <a:pt x="2093" y="1137"/>
                  </a:lnTo>
                  <a:lnTo>
                    <a:pt x="2056" y="1110"/>
                  </a:lnTo>
                  <a:lnTo>
                    <a:pt x="1981" y="1060"/>
                  </a:lnTo>
                  <a:lnTo>
                    <a:pt x="1899" y="1018"/>
                  </a:lnTo>
                  <a:lnTo>
                    <a:pt x="1812" y="983"/>
                  </a:lnTo>
                  <a:lnTo>
                    <a:pt x="1722" y="954"/>
                  </a:lnTo>
                  <a:lnTo>
                    <a:pt x="1626" y="931"/>
                  </a:lnTo>
                  <a:lnTo>
                    <a:pt x="1526" y="916"/>
                  </a:lnTo>
                  <a:lnTo>
                    <a:pt x="1424" y="906"/>
                  </a:lnTo>
                  <a:lnTo>
                    <a:pt x="1319" y="902"/>
                  </a:lnTo>
                  <a:lnTo>
                    <a:pt x="1232" y="904"/>
                  </a:lnTo>
                  <a:lnTo>
                    <a:pt x="1148" y="912"/>
                  </a:lnTo>
                  <a:lnTo>
                    <a:pt x="1062" y="923"/>
                  </a:lnTo>
                  <a:lnTo>
                    <a:pt x="977" y="941"/>
                  </a:lnTo>
                  <a:lnTo>
                    <a:pt x="893" y="962"/>
                  </a:lnTo>
                  <a:lnTo>
                    <a:pt x="810" y="989"/>
                  </a:lnTo>
                  <a:lnTo>
                    <a:pt x="726" y="1021"/>
                  </a:lnTo>
                  <a:lnTo>
                    <a:pt x="643" y="1056"/>
                  </a:lnTo>
                  <a:lnTo>
                    <a:pt x="560" y="1098"/>
                  </a:lnTo>
                  <a:lnTo>
                    <a:pt x="480" y="1144"/>
                  </a:lnTo>
                  <a:lnTo>
                    <a:pt x="397" y="1194"/>
                  </a:lnTo>
                  <a:lnTo>
                    <a:pt x="317" y="1250"/>
                  </a:lnTo>
                  <a:lnTo>
                    <a:pt x="238" y="1311"/>
                  </a:lnTo>
                  <a:lnTo>
                    <a:pt x="157" y="1375"/>
                  </a:lnTo>
                  <a:lnTo>
                    <a:pt x="79" y="1446"/>
                  </a:lnTo>
                  <a:lnTo>
                    <a:pt x="0" y="1521"/>
                  </a:lnTo>
                  <a:lnTo>
                    <a:pt x="0" y="447"/>
                  </a:lnTo>
                  <a:lnTo>
                    <a:pt x="96" y="394"/>
                  </a:lnTo>
                  <a:lnTo>
                    <a:pt x="192" y="342"/>
                  </a:lnTo>
                  <a:lnTo>
                    <a:pt x="288" y="296"/>
                  </a:lnTo>
                  <a:lnTo>
                    <a:pt x="384" y="252"/>
                  </a:lnTo>
                  <a:lnTo>
                    <a:pt x="482" y="211"/>
                  </a:lnTo>
                  <a:lnTo>
                    <a:pt x="580" y="175"/>
                  </a:lnTo>
                  <a:lnTo>
                    <a:pt x="678" y="142"/>
                  </a:lnTo>
                  <a:lnTo>
                    <a:pt x="776" y="113"/>
                  </a:lnTo>
                  <a:lnTo>
                    <a:pt x="875" y="86"/>
                  </a:lnTo>
                  <a:lnTo>
                    <a:pt x="973" y="63"/>
                  </a:lnTo>
                  <a:lnTo>
                    <a:pt x="1073" y="44"/>
                  </a:lnTo>
                  <a:lnTo>
                    <a:pt x="1175" y="29"/>
                  </a:lnTo>
                  <a:lnTo>
                    <a:pt x="1275" y="17"/>
                  </a:lnTo>
                  <a:lnTo>
                    <a:pt x="1376" y="8"/>
                  </a:lnTo>
                  <a:lnTo>
                    <a:pt x="1478" y="2"/>
                  </a:lnTo>
                  <a:lnTo>
                    <a:pt x="1580" y="0"/>
                  </a:lnTo>
                  <a:lnTo>
                    <a:pt x="1580" y="0"/>
                  </a:lnTo>
                  <a:close/>
                </a:path>
              </a:pathLst>
            </a:custGeom>
            <a:solidFill>
              <a:schemeClr val="bg1">
                <a:lumMod val="50000"/>
              </a:schemeClr>
            </a:solidFill>
            <a:ln>
              <a:noFill/>
            </a:ln>
          </p:spPr>
          <p:txBody>
            <a:bodyPr vert="horz" wrap="square" lIns="89604" tIns="44802" rIns="89604" bIns="44802" numCol="1" anchor="t" anchorCtr="0" compatLnSpc="1">
              <a:prstTxWarp prst="textNoShape">
                <a:avLst/>
              </a:prstTxWarp>
            </a:bodyPr>
            <a:lstStyle/>
            <a:p>
              <a:pPr defTabSz="913478"/>
              <a:endParaRPr lang="en-US" sz="1765">
                <a:solidFill>
                  <a:prstClr val="black"/>
                </a:solidFill>
              </a:endParaRPr>
            </a:p>
          </p:txBody>
        </p:sp>
        <p:grpSp>
          <p:nvGrpSpPr>
            <p:cNvPr id="30" name="Group 29"/>
            <p:cNvGrpSpPr/>
            <p:nvPr/>
          </p:nvGrpSpPr>
          <p:grpSpPr bwMode="black">
            <a:xfrm>
              <a:off x="9129869" y="4013129"/>
              <a:ext cx="224537" cy="217941"/>
              <a:chOff x="8754070" y="3848870"/>
              <a:chExt cx="195501" cy="189808"/>
            </a:xfrm>
            <a:solidFill>
              <a:schemeClr val="accent3"/>
            </a:solidFill>
          </p:grpSpPr>
          <p:sp>
            <p:nvSpPr>
              <p:cNvPr id="46"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7"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8"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31" name="Group 30"/>
            <p:cNvGrpSpPr/>
            <p:nvPr/>
          </p:nvGrpSpPr>
          <p:grpSpPr bwMode="black">
            <a:xfrm>
              <a:off x="10761928" y="2798698"/>
              <a:ext cx="169765" cy="164777"/>
              <a:chOff x="8754070" y="3848870"/>
              <a:chExt cx="195501" cy="189808"/>
            </a:xfrm>
            <a:solidFill>
              <a:schemeClr val="accent3"/>
            </a:solidFill>
          </p:grpSpPr>
          <p:sp>
            <p:nvSpPr>
              <p:cNvPr id="43"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4"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5"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grpSp>
          <p:nvGrpSpPr>
            <p:cNvPr id="32" name="Group 31"/>
            <p:cNvGrpSpPr/>
            <p:nvPr/>
          </p:nvGrpSpPr>
          <p:grpSpPr bwMode="black">
            <a:xfrm>
              <a:off x="11480048" y="4331698"/>
              <a:ext cx="258282" cy="250695"/>
              <a:chOff x="8754070" y="3848870"/>
              <a:chExt cx="195501" cy="189808"/>
            </a:xfrm>
            <a:solidFill>
              <a:schemeClr val="accent3"/>
            </a:solidFill>
          </p:grpSpPr>
          <p:sp>
            <p:nvSpPr>
              <p:cNvPr id="40" name="Freeform 132"/>
              <p:cNvSpPr>
                <a:spLocks/>
              </p:cNvSpPr>
              <p:nvPr/>
            </p:nvSpPr>
            <p:spPr bwMode="black">
              <a:xfrm>
                <a:off x="8757866" y="3993124"/>
                <a:ext cx="47451" cy="45554"/>
              </a:xfrm>
              <a:custGeom>
                <a:avLst/>
                <a:gdLst/>
                <a:ahLst/>
                <a:cxnLst>
                  <a:cxn ang="0">
                    <a:pos x="29" y="55"/>
                  </a:cxn>
                  <a:cxn ang="0">
                    <a:pos x="1" y="28"/>
                  </a:cxn>
                  <a:cxn ang="0">
                    <a:pos x="25" y="0"/>
                  </a:cxn>
                  <a:cxn ang="0">
                    <a:pos x="54" y="28"/>
                  </a:cxn>
                  <a:cxn ang="0">
                    <a:pos x="29" y="55"/>
                  </a:cxn>
                </a:cxnLst>
                <a:rect l="0" t="0" r="r" b="b"/>
                <a:pathLst>
                  <a:path w="55" h="55">
                    <a:moveTo>
                      <a:pt x="29" y="55"/>
                    </a:moveTo>
                    <a:cubicBezTo>
                      <a:pt x="15" y="55"/>
                      <a:pt x="2" y="43"/>
                      <a:pt x="1" y="28"/>
                    </a:cubicBezTo>
                    <a:cubicBezTo>
                      <a:pt x="0" y="13"/>
                      <a:pt x="10" y="1"/>
                      <a:pt x="25" y="0"/>
                    </a:cubicBezTo>
                    <a:cubicBezTo>
                      <a:pt x="40" y="0"/>
                      <a:pt x="53" y="12"/>
                      <a:pt x="54" y="28"/>
                    </a:cubicBezTo>
                    <a:cubicBezTo>
                      <a:pt x="55" y="43"/>
                      <a:pt x="44" y="55"/>
                      <a:pt x="29" y="55"/>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1" name="Freeform 133"/>
              <p:cNvSpPr>
                <a:spLocks/>
              </p:cNvSpPr>
              <p:nvPr/>
            </p:nvSpPr>
            <p:spPr bwMode="black">
              <a:xfrm>
                <a:off x="8754070" y="3848870"/>
                <a:ext cx="195501" cy="184114"/>
              </a:xfrm>
              <a:custGeom>
                <a:avLst/>
                <a:gdLst/>
                <a:ahLst/>
                <a:cxnLst>
                  <a:cxn ang="0">
                    <a:pos x="234" y="213"/>
                  </a:cxn>
                  <a:cxn ang="0">
                    <a:pos x="123" y="26"/>
                  </a:cxn>
                  <a:cxn ang="0">
                    <a:pos x="5" y="2"/>
                  </a:cxn>
                  <a:cxn ang="0">
                    <a:pos x="2" y="6"/>
                  </a:cxn>
                  <a:cxn ang="0">
                    <a:pos x="0" y="34"/>
                  </a:cxn>
                  <a:cxn ang="0">
                    <a:pos x="4" y="38"/>
                  </a:cxn>
                  <a:cxn ang="0">
                    <a:pos x="104" y="63"/>
                  </a:cxn>
                  <a:cxn ang="0">
                    <a:pos x="196" y="217"/>
                  </a:cxn>
                  <a:cxn ang="0">
                    <a:pos x="200" y="222"/>
                  </a:cxn>
                  <a:cxn ang="0">
                    <a:pos x="230" y="219"/>
                  </a:cxn>
                  <a:cxn ang="0">
                    <a:pos x="234" y="213"/>
                  </a:cxn>
                </a:cxnLst>
                <a:rect l="0" t="0" r="r" b="b"/>
                <a:pathLst>
                  <a:path w="234" h="222">
                    <a:moveTo>
                      <a:pt x="234" y="213"/>
                    </a:moveTo>
                    <a:cubicBezTo>
                      <a:pt x="231" y="110"/>
                      <a:pt x="177" y="53"/>
                      <a:pt x="123" y="26"/>
                    </a:cubicBezTo>
                    <a:cubicBezTo>
                      <a:pt x="71" y="0"/>
                      <a:pt x="19" y="1"/>
                      <a:pt x="5" y="2"/>
                    </a:cubicBezTo>
                    <a:cubicBezTo>
                      <a:pt x="3" y="2"/>
                      <a:pt x="2" y="3"/>
                      <a:pt x="2" y="6"/>
                    </a:cubicBezTo>
                    <a:cubicBezTo>
                      <a:pt x="1" y="8"/>
                      <a:pt x="1" y="32"/>
                      <a:pt x="0" y="34"/>
                    </a:cubicBezTo>
                    <a:cubicBezTo>
                      <a:pt x="0" y="38"/>
                      <a:pt x="2" y="38"/>
                      <a:pt x="4" y="38"/>
                    </a:cubicBezTo>
                    <a:cubicBezTo>
                      <a:pt x="17" y="37"/>
                      <a:pt x="61" y="39"/>
                      <a:pt x="104" y="63"/>
                    </a:cubicBezTo>
                    <a:cubicBezTo>
                      <a:pt x="149" y="87"/>
                      <a:pt x="192" y="134"/>
                      <a:pt x="196" y="217"/>
                    </a:cubicBezTo>
                    <a:cubicBezTo>
                      <a:pt x="196" y="220"/>
                      <a:pt x="197" y="222"/>
                      <a:pt x="200" y="222"/>
                    </a:cubicBezTo>
                    <a:cubicBezTo>
                      <a:pt x="201" y="222"/>
                      <a:pt x="228" y="219"/>
                      <a:pt x="230" y="219"/>
                    </a:cubicBezTo>
                    <a:cubicBezTo>
                      <a:pt x="233" y="219"/>
                      <a:pt x="234" y="217"/>
                      <a:pt x="234" y="21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sp>
            <p:nvSpPr>
              <p:cNvPr id="42" name="Freeform 134"/>
              <p:cNvSpPr>
                <a:spLocks/>
              </p:cNvSpPr>
              <p:nvPr/>
            </p:nvSpPr>
            <p:spPr bwMode="black">
              <a:xfrm>
                <a:off x="8754070" y="3920997"/>
                <a:ext cx="125273" cy="117681"/>
              </a:xfrm>
              <a:custGeom>
                <a:avLst/>
                <a:gdLst/>
                <a:ahLst/>
                <a:cxnLst>
                  <a:cxn ang="0">
                    <a:pos x="151" y="133"/>
                  </a:cxn>
                  <a:cxn ang="0">
                    <a:pos x="4" y="0"/>
                  </a:cxn>
                  <a:cxn ang="0">
                    <a:pos x="0" y="4"/>
                  </a:cxn>
                  <a:cxn ang="0">
                    <a:pos x="1" y="35"/>
                  </a:cxn>
                  <a:cxn ang="0">
                    <a:pos x="5" y="40"/>
                  </a:cxn>
                  <a:cxn ang="0">
                    <a:pos x="110" y="135"/>
                  </a:cxn>
                  <a:cxn ang="0">
                    <a:pos x="115" y="141"/>
                  </a:cxn>
                  <a:cxn ang="0">
                    <a:pos x="146" y="139"/>
                  </a:cxn>
                  <a:cxn ang="0">
                    <a:pos x="151" y="133"/>
                  </a:cxn>
                </a:cxnLst>
                <a:rect l="0" t="0" r="r" b="b"/>
                <a:pathLst>
                  <a:path w="151" h="141">
                    <a:moveTo>
                      <a:pt x="151" y="133"/>
                    </a:moveTo>
                    <a:cubicBezTo>
                      <a:pt x="142" y="30"/>
                      <a:pt x="54" y="0"/>
                      <a:pt x="4" y="0"/>
                    </a:cubicBezTo>
                    <a:cubicBezTo>
                      <a:pt x="1" y="0"/>
                      <a:pt x="0" y="1"/>
                      <a:pt x="0" y="4"/>
                    </a:cubicBezTo>
                    <a:cubicBezTo>
                      <a:pt x="0" y="5"/>
                      <a:pt x="0" y="33"/>
                      <a:pt x="1" y="35"/>
                    </a:cubicBezTo>
                    <a:cubicBezTo>
                      <a:pt x="1" y="38"/>
                      <a:pt x="2" y="40"/>
                      <a:pt x="5" y="40"/>
                    </a:cubicBezTo>
                    <a:cubicBezTo>
                      <a:pt x="31" y="42"/>
                      <a:pt x="100" y="55"/>
                      <a:pt x="110" y="135"/>
                    </a:cubicBezTo>
                    <a:cubicBezTo>
                      <a:pt x="111" y="139"/>
                      <a:pt x="111" y="141"/>
                      <a:pt x="115" y="141"/>
                    </a:cubicBezTo>
                    <a:cubicBezTo>
                      <a:pt x="117" y="141"/>
                      <a:pt x="145" y="139"/>
                      <a:pt x="146" y="139"/>
                    </a:cubicBezTo>
                    <a:cubicBezTo>
                      <a:pt x="150" y="139"/>
                      <a:pt x="151" y="137"/>
                      <a:pt x="151" y="133"/>
                    </a:cubicBezTo>
                    <a:close/>
                  </a:path>
                </a:pathLst>
              </a:custGeom>
              <a:solidFill>
                <a:srgbClr val="00827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00" tIns="44800" rIns="89600" bIns="44800" numCol="1" rtlCol="0" anchor="ctr" anchorCtr="0" compatLnSpc="1">
                <a:prstTxWarp prst="textNoShape">
                  <a:avLst/>
                </a:prstTxWarp>
              </a:bodyPr>
              <a:lstStyle/>
              <a:p>
                <a:pPr defTabSz="725301"/>
                <a:endParaRPr lang="en-US" sz="1765" spc="-120">
                  <a:solidFill>
                    <a:prstClr val="black">
                      <a:lumMod val="50000"/>
                    </a:prstClr>
                  </a:solidFill>
                  <a:latin typeface="Segoe UI Light" panose="020B0502040204020203" pitchFamily="34" charset="0"/>
                  <a:sym typeface="Segoe UI Light" panose="020B0502040204020203" pitchFamily="34" charset="0"/>
                </a:endParaRPr>
              </a:p>
            </p:txBody>
          </p:sp>
        </p:grpSp>
        <p:sp>
          <p:nvSpPr>
            <p:cNvPr id="33" name="Rectangle 78"/>
            <p:cNvSpPr/>
            <p:nvPr/>
          </p:nvSpPr>
          <p:spPr bwMode="auto">
            <a:xfrm rot="10800000">
              <a:off x="10192541" y="169731"/>
              <a:ext cx="1078067" cy="635836"/>
            </a:xfrm>
            <a:custGeom>
              <a:avLst/>
              <a:gdLst>
                <a:gd name="connsiteX0" fmla="*/ 0 w 2544741"/>
                <a:gd name="connsiteY0" fmla="*/ 0 h 855488"/>
                <a:gd name="connsiteX1" fmla="*/ 2544741 w 2544741"/>
                <a:gd name="connsiteY1" fmla="*/ 0 h 855488"/>
                <a:gd name="connsiteX2" fmla="*/ 2544741 w 2544741"/>
                <a:gd name="connsiteY2" fmla="*/ 855488 h 855488"/>
                <a:gd name="connsiteX3" fmla="*/ 0 w 2544741"/>
                <a:gd name="connsiteY3" fmla="*/ 855488 h 855488"/>
                <a:gd name="connsiteX4" fmla="*/ 0 w 2544741"/>
                <a:gd name="connsiteY4" fmla="*/ 0 h 855488"/>
                <a:gd name="connsiteX0" fmla="*/ 2544741 w 2636181"/>
                <a:gd name="connsiteY0" fmla="*/ 855488 h 946928"/>
                <a:gd name="connsiteX1" fmla="*/ 0 w 2636181"/>
                <a:gd name="connsiteY1" fmla="*/ 855488 h 946928"/>
                <a:gd name="connsiteX2" fmla="*/ 0 w 2636181"/>
                <a:gd name="connsiteY2" fmla="*/ 0 h 946928"/>
                <a:gd name="connsiteX3" fmla="*/ 2544741 w 2636181"/>
                <a:gd name="connsiteY3" fmla="*/ 0 h 946928"/>
                <a:gd name="connsiteX4" fmla="*/ 2636181 w 2636181"/>
                <a:gd name="connsiteY4" fmla="*/ 946928 h 946928"/>
                <a:gd name="connsiteX0" fmla="*/ 0 w 2636181"/>
                <a:gd name="connsiteY0" fmla="*/ 855488 h 946928"/>
                <a:gd name="connsiteX1" fmla="*/ 0 w 2636181"/>
                <a:gd name="connsiteY1" fmla="*/ 0 h 946928"/>
                <a:gd name="connsiteX2" fmla="*/ 2544741 w 2636181"/>
                <a:gd name="connsiteY2" fmla="*/ 0 h 946928"/>
                <a:gd name="connsiteX3" fmla="*/ 2636181 w 2636181"/>
                <a:gd name="connsiteY3" fmla="*/ 946928 h 946928"/>
                <a:gd name="connsiteX0" fmla="*/ 0 w 2549095"/>
                <a:gd name="connsiteY0" fmla="*/ 855488 h 946928"/>
                <a:gd name="connsiteX1" fmla="*/ 0 w 2549095"/>
                <a:gd name="connsiteY1" fmla="*/ 0 h 946928"/>
                <a:gd name="connsiteX2" fmla="*/ 2544741 w 2549095"/>
                <a:gd name="connsiteY2" fmla="*/ 0 h 946928"/>
                <a:gd name="connsiteX3" fmla="*/ 2549095 w 2549095"/>
                <a:gd name="connsiteY3" fmla="*/ 946928 h 946928"/>
                <a:gd name="connsiteX0" fmla="*/ 0 w 2556715"/>
                <a:gd name="connsiteY0" fmla="*/ 855488 h 855488"/>
                <a:gd name="connsiteX1" fmla="*/ 0 w 2556715"/>
                <a:gd name="connsiteY1" fmla="*/ 0 h 855488"/>
                <a:gd name="connsiteX2" fmla="*/ 2544741 w 2556715"/>
                <a:gd name="connsiteY2" fmla="*/ 0 h 855488"/>
                <a:gd name="connsiteX3" fmla="*/ 2556715 w 255671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55488"/>
                <a:gd name="connsiteX1" fmla="*/ 0 w 2549095"/>
                <a:gd name="connsiteY1" fmla="*/ 0 h 855488"/>
                <a:gd name="connsiteX2" fmla="*/ 2544741 w 2549095"/>
                <a:gd name="connsiteY2" fmla="*/ 0 h 855488"/>
                <a:gd name="connsiteX3" fmla="*/ 2549095 w 2549095"/>
                <a:gd name="connsiteY3" fmla="*/ 839152 h 855488"/>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0" fmla="*/ 0 w 2549095"/>
                <a:gd name="connsiteY0" fmla="*/ 855488 h 866096"/>
                <a:gd name="connsiteX1" fmla="*/ 0 w 2549095"/>
                <a:gd name="connsiteY1" fmla="*/ 0 h 866096"/>
                <a:gd name="connsiteX2" fmla="*/ 2544741 w 2549095"/>
                <a:gd name="connsiteY2" fmla="*/ 0 h 866096"/>
                <a:gd name="connsiteX3" fmla="*/ 2549095 w 2549095"/>
                <a:gd name="connsiteY3" fmla="*/ 866096 h 866096"/>
                <a:gd name="connsiteX4" fmla="*/ 0 w 2549095"/>
                <a:gd name="connsiteY4" fmla="*/ 855488 h 86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9095" h="866096">
                  <a:moveTo>
                    <a:pt x="0" y="855488"/>
                  </a:moveTo>
                  <a:lnTo>
                    <a:pt x="0" y="0"/>
                  </a:lnTo>
                  <a:lnTo>
                    <a:pt x="2544741" y="0"/>
                  </a:lnTo>
                  <a:cubicBezTo>
                    <a:pt x="2544741" y="285163"/>
                    <a:pt x="2549095" y="866096"/>
                    <a:pt x="2549095" y="866096"/>
                  </a:cubicBezTo>
                  <a:lnTo>
                    <a:pt x="0" y="855488"/>
                  </a:lnTo>
                  <a:close/>
                </a:path>
              </a:pathLst>
            </a:custGeom>
            <a:solidFill>
              <a:schemeClr val="bg1"/>
            </a:solid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4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74"/>
            <p:cNvSpPr>
              <a:spLocks noEditPoints="1"/>
            </p:cNvSpPr>
            <p:nvPr/>
          </p:nvSpPr>
          <p:spPr bwMode="black">
            <a:xfrm>
              <a:off x="10571374" y="191043"/>
              <a:ext cx="609623" cy="521468"/>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68217A"/>
            </a:solidFill>
            <a:ln>
              <a:noFill/>
            </a:ln>
          </p:spPr>
          <p:txBody>
            <a:bodyPr vert="horz" wrap="square" lIns="80653" tIns="40326" rIns="80653" bIns="40326" numCol="1" anchor="t" anchorCtr="0" compatLnSpc="1">
              <a:prstTxWarp prst="textNoShape">
                <a:avLst/>
              </a:prstTxWarp>
            </a:bodyPr>
            <a:lstStyle/>
            <a:p>
              <a:pPr defTabSz="913478"/>
              <a:endParaRPr lang="en-US" sz="1567">
                <a:solidFill>
                  <a:prstClr val="black"/>
                </a:solidFill>
              </a:endParaRPr>
            </a:p>
          </p:txBody>
        </p:sp>
        <p:sp>
          <p:nvSpPr>
            <p:cNvPr id="35" name="Freeform 88"/>
            <p:cNvSpPr>
              <a:spLocks noEditPoints="1"/>
            </p:cNvSpPr>
            <p:nvPr/>
          </p:nvSpPr>
          <p:spPr bwMode="auto">
            <a:xfrm>
              <a:off x="10286499" y="459125"/>
              <a:ext cx="311801" cy="264473"/>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8272"/>
            </a:solidFill>
            <a:ln w="25400"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defTabSz="805804">
                <a:defRPr/>
              </a:pPr>
              <a:endParaRPr lang="en-US" sz="2157" kern="0" spc="-132" dirty="0">
                <a:solidFill>
                  <a:srgbClr val="000000">
                    <a:alpha val="99000"/>
                  </a:srgbClr>
                </a:solidFill>
                <a:sym typeface="Segoe UI"/>
              </a:endParaRPr>
            </a:p>
          </p:txBody>
        </p:sp>
        <p:grpSp>
          <p:nvGrpSpPr>
            <p:cNvPr id="36" name="Group 35"/>
            <p:cNvGrpSpPr/>
            <p:nvPr/>
          </p:nvGrpSpPr>
          <p:grpSpPr>
            <a:xfrm rot="5400000">
              <a:off x="11894264" y="3458260"/>
              <a:ext cx="670991" cy="186017"/>
              <a:chOff x="10576225" y="1124579"/>
              <a:chExt cx="607702" cy="168471"/>
            </a:xfrm>
            <a:solidFill>
              <a:schemeClr val="accent1"/>
            </a:solidFill>
          </p:grpSpPr>
          <p:sp>
            <p:nvSpPr>
              <p:cNvPr id="38" name="Freeform 25"/>
              <p:cNvSpPr>
                <a:spLocks noEditPoints="1"/>
              </p:cNvSpPr>
              <p:nvPr/>
            </p:nvSpPr>
            <p:spPr bwMode="auto">
              <a:xfrm rot="16200000">
                <a:off x="10795840" y="904964"/>
                <a:ext cx="168471" cy="607702"/>
              </a:xfrm>
              <a:custGeom>
                <a:avLst/>
                <a:gdLst>
                  <a:gd name="T0" fmla="*/ 467 w 555"/>
                  <a:gd name="T1" fmla="*/ 0 h 2002"/>
                  <a:gd name="T2" fmla="*/ 87 w 555"/>
                  <a:gd name="T3" fmla="*/ 0 h 2002"/>
                  <a:gd name="T4" fmla="*/ 0 w 555"/>
                  <a:gd name="T5" fmla="*/ 87 h 2002"/>
                  <a:gd name="T6" fmla="*/ 0 w 555"/>
                  <a:gd name="T7" fmla="*/ 1914 h 2002"/>
                  <a:gd name="T8" fmla="*/ 87 w 555"/>
                  <a:gd name="T9" fmla="*/ 2002 h 2002"/>
                  <a:gd name="T10" fmla="*/ 467 w 555"/>
                  <a:gd name="T11" fmla="*/ 2002 h 2002"/>
                  <a:gd name="T12" fmla="*/ 555 w 555"/>
                  <a:gd name="T13" fmla="*/ 1914 h 2002"/>
                  <a:gd name="T14" fmla="*/ 555 w 555"/>
                  <a:gd name="T15" fmla="*/ 87 h 2002"/>
                  <a:gd name="T16" fmla="*/ 467 w 555"/>
                  <a:gd name="T17" fmla="*/ 0 h 2002"/>
                  <a:gd name="T18" fmla="*/ 131 w 555"/>
                  <a:gd name="T19" fmla="*/ 182 h 2002"/>
                  <a:gd name="T20" fmla="*/ 182 w 555"/>
                  <a:gd name="T21" fmla="*/ 131 h 2002"/>
                  <a:gd name="T22" fmla="*/ 373 w 555"/>
                  <a:gd name="T23" fmla="*/ 131 h 2002"/>
                  <a:gd name="T24" fmla="*/ 424 w 555"/>
                  <a:gd name="T25" fmla="*/ 182 h 2002"/>
                  <a:gd name="T26" fmla="*/ 424 w 555"/>
                  <a:gd name="T27" fmla="*/ 1345 h 2002"/>
                  <a:gd name="T28" fmla="*/ 373 w 555"/>
                  <a:gd name="T29" fmla="*/ 1395 h 2002"/>
                  <a:gd name="T30" fmla="*/ 182 w 555"/>
                  <a:gd name="T31" fmla="*/ 1395 h 2002"/>
                  <a:gd name="T32" fmla="*/ 131 w 555"/>
                  <a:gd name="T33" fmla="*/ 1345 h 2002"/>
                  <a:gd name="T34" fmla="*/ 131 w 555"/>
                  <a:gd name="T35" fmla="*/ 182 h 2002"/>
                  <a:gd name="T36" fmla="*/ 277 w 555"/>
                  <a:gd name="T37" fmla="*/ 1884 h 2002"/>
                  <a:gd name="T38" fmla="*/ 131 w 555"/>
                  <a:gd name="T39" fmla="*/ 1739 h 2002"/>
                  <a:gd name="T40" fmla="*/ 277 w 555"/>
                  <a:gd name="T41" fmla="*/ 1592 h 2002"/>
                  <a:gd name="T42" fmla="*/ 424 w 555"/>
                  <a:gd name="T43" fmla="*/ 1739 h 2002"/>
                  <a:gd name="T44" fmla="*/ 277 w 555"/>
                  <a:gd name="T45" fmla="*/ 1884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5" h="2002">
                    <a:moveTo>
                      <a:pt x="467" y="0"/>
                    </a:moveTo>
                    <a:cubicBezTo>
                      <a:pt x="87" y="0"/>
                      <a:pt x="87" y="0"/>
                      <a:pt x="87" y="0"/>
                    </a:cubicBezTo>
                    <a:cubicBezTo>
                      <a:pt x="39" y="0"/>
                      <a:pt x="0" y="39"/>
                      <a:pt x="0" y="87"/>
                    </a:cubicBezTo>
                    <a:cubicBezTo>
                      <a:pt x="0" y="1914"/>
                      <a:pt x="0" y="1914"/>
                      <a:pt x="0" y="1914"/>
                    </a:cubicBezTo>
                    <a:cubicBezTo>
                      <a:pt x="0" y="1962"/>
                      <a:pt x="39" y="2002"/>
                      <a:pt x="87" y="2002"/>
                    </a:cubicBezTo>
                    <a:cubicBezTo>
                      <a:pt x="467" y="2002"/>
                      <a:pt x="467" y="2002"/>
                      <a:pt x="467" y="2002"/>
                    </a:cubicBezTo>
                    <a:cubicBezTo>
                      <a:pt x="516" y="2002"/>
                      <a:pt x="555" y="1962"/>
                      <a:pt x="555" y="1914"/>
                    </a:cubicBezTo>
                    <a:cubicBezTo>
                      <a:pt x="555" y="87"/>
                      <a:pt x="555" y="87"/>
                      <a:pt x="555" y="87"/>
                    </a:cubicBezTo>
                    <a:cubicBezTo>
                      <a:pt x="555" y="39"/>
                      <a:pt x="516" y="0"/>
                      <a:pt x="467" y="0"/>
                    </a:cubicBezTo>
                    <a:close/>
                    <a:moveTo>
                      <a:pt x="131" y="182"/>
                    </a:moveTo>
                    <a:cubicBezTo>
                      <a:pt x="131" y="154"/>
                      <a:pt x="154" y="131"/>
                      <a:pt x="182" y="131"/>
                    </a:cubicBezTo>
                    <a:cubicBezTo>
                      <a:pt x="373" y="131"/>
                      <a:pt x="373" y="131"/>
                      <a:pt x="373" y="131"/>
                    </a:cubicBezTo>
                    <a:cubicBezTo>
                      <a:pt x="401" y="131"/>
                      <a:pt x="424" y="154"/>
                      <a:pt x="424" y="182"/>
                    </a:cubicBezTo>
                    <a:cubicBezTo>
                      <a:pt x="424" y="1345"/>
                      <a:pt x="424" y="1345"/>
                      <a:pt x="424" y="1345"/>
                    </a:cubicBezTo>
                    <a:cubicBezTo>
                      <a:pt x="424" y="1372"/>
                      <a:pt x="401" y="1395"/>
                      <a:pt x="373" y="1395"/>
                    </a:cubicBezTo>
                    <a:cubicBezTo>
                      <a:pt x="182" y="1395"/>
                      <a:pt x="182" y="1395"/>
                      <a:pt x="182" y="1395"/>
                    </a:cubicBezTo>
                    <a:cubicBezTo>
                      <a:pt x="154" y="1395"/>
                      <a:pt x="131" y="1372"/>
                      <a:pt x="131" y="1345"/>
                    </a:cubicBezTo>
                    <a:lnTo>
                      <a:pt x="131" y="182"/>
                    </a:lnTo>
                    <a:close/>
                    <a:moveTo>
                      <a:pt x="277" y="1884"/>
                    </a:moveTo>
                    <a:cubicBezTo>
                      <a:pt x="197" y="1884"/>
                      <a:pt x="131" y="1819"/>
                      <a:pt x="131" y="1739"/>
                    </a:cubicBezTo>
                    <a:cubicBezTo>
                      <a:pt x="131" y="1658"/>
                      <a:pt x="197" y="1592"/>
                      <a:pt x="277" y="1592"/>
                    </a:cubicBezTo>
                    <a:cubicBezTo>
                      <a:pt x="358" y="1592"/>
                      <a:pt x="424" y="1658"/>
                      <a:pt x="424" y="1739"/>
                    </a:cubicBezTo>
                    <a:cubicBezTo>
                      <a:pt x="424" y="1819"/>
                      <a:pt x="358" y="1884"/>
                      <a:pt x="277" y="1884"/>
                    </a:cubicBezTo>
                    <a:close/>
                  </a:path>
                </a:pathLst>
              </a:custGeom>
              <a:solidFill>
                <a:srgbClr val="00188F"/>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sp>
            <p:nvSpPr>
              <p:cNvPr id="39" name="Oval 46"/>
              <p:cNvSpPr>
                <a:spLocks noChangeArrowheads="1"/>
              </p:cNvSpPr>
              <p:nvPr/>
            </p:nvSpPr>
            <p:spPr bwMode="auto">
              <a:xfrm rot="16200000">
                <a:off x="11080094" y="1184977"/>
                <a:ext cx="47676" cy="47676"/>
              </a:xfrm>
              <a:prstGeom prst="ellipse">
                <a:avLst/>
              </a:prstGeom>
              <a:solidFill>
                <a:srgbClr val="00188F"/>
              </a:solidFill>
              <a:ln w="9525" cap="flat" cmpd="sng" algn="ctr">
                <a:noFill/>
                <a:prstDash val="solid"/>
                <a:headEnd type="none" w="med" len="med"/>
                <a:tailEnd type="none" w="med" len="med"/>
              </a:ln>
              <a:effectLst/>
              <a:extLst/>
            </p:spPr>
            <p:txBody>
              <a:bodyPr vert="horz" wrap="square" lIns="89600" tIns="44800" rIns="89600" bIns="44800" numCol="1" rtlCol="0" anchor="ctr" anchorCtr="0" compatLnSpc="1">
                <a:prstTxWarp prst="textNoShape">
                  <a:avLst/>
                </a:prstTxWarp>
              </a:bodyPr>
              <a:lstStyle/>
              <a:p>
                <a:pPr algn="ctr" defTabSz="895050" fontAlgn="base">
                  <a:spcBef>
                    <a:spcPct val="0"/>
                  </a:spcBef>
                  <a:spcAft>
                    <a:spcPct val="0"/>
                  </a:spcAft>
                </a:pPr>
                <a:endParaRPr lang="en-US" sz="2157" kern="0" dirty="0">
                  <a:gradFill>
                    <a:gsLst>
                      <a:gs pos="0">
                        <a:srgbClr val="FFFFFF"/>
                      </a:gs>
                      <a:gs pos="100000">
                        <a:srgbClr val="FFFFFF"/>
                      </a:gs>
                    </a:gsLst>
                    <a:lin ang="5400000" scaled="0"/>
                  </a:gradFill>
                  <a:sym typeface="Segoe UI" panose="020B0502040204020203" pitchFamily="34" charset="0"/>
                </a:endParaRPr>
              </a:p>
            </p:txBody>
          </p:sp>
        </p:grpSp>
        <p:sp>
          <p:nvSpPr>
            <p:cNvPr id="37" name="Freeform 36"/>
            <p:cNvSpPr/>
            <p:nvPr/>
          </p:nvSpPr>
          <p:spPr bwMode="auto">
            <a:xfrm rot="1813230">
              <a:off x="11332024" y="4794092"/>
              <a:ext cx="264822" cy="213770"/>
            </a:xfrm>
            <a:custGeom>
              <a:avLst/>
              <a:gdLst>
                <a:gd name="connsiteX0" fmla="*/ 185163 w 353329"/>
                <a:gd name="connsiteY0" fmla="*/ 8087 h 285215"/>
                <a:gd name="connsiteX1" fmla="*/ 266438 w 353329"/>
                <a:gd name="connsiteY1" fmla="*/ 29529 h 285215"/>
                <a:gd name="connsiteX2" fmla="*/ 244995 w 353329"/>
                <a:gd name="connsiteY2" fmla="*/ 110804 h 285215"/>
                <a:gd name="connsiteX3" fmla="*/ 179402 w 353329"/>
                <a:gd name="connsiteY3" fmla="*/ 107001 h 285215"/>
                <a:gd name="connsiteX4" fmla="*/ 176872 w 353329"/>
                <a:gd name="connsiteY4" fmla="*/ 104156 h 285215"/>
                <a:gd name="connsiteX5" fmla="*/ 105920 w 353329"/>
                <a:gd name="connsiteY5" fmla="*/ 190360 h 285215"/>
                <a:gd name="connsiteX6" fmla="*/ 110804 w 353329"/>
                <a:gd name="connsiteY6" fmla="*/ 195854 h 285215"/>
                <a:gd name="connsiteX7" fmla="*/ 113808 w 353329"/>
                <a:gd name="connsiteY7" fmla="*/ 218005 h 285215"/>
                <a:gd name="connsiteX8" fmla="*/ 235589 w 353329"/>
                <a:gd name="connsiteY8" fmla="*/ 218005 h 285215"/>
                <a:gd name="connsiteX9" fmla="*/ 236413 w 353329"/>
                <a:gd name="connsiteY9" fmla="*/ 205488 h 285215"/>
                <a:gd name="connsiteX10" fmla="*/ 263967 w 353329"/>
                <a:gd name="connsiteY10" fmla="*/ 169291 h 285215"/>
                <a:gd name="connsiteX11" fmla="*/ 345241 w 353329"/>
                <a:gd name="connsiteY11" fmla="*/ 190734 h 285215"/>
                <a:gd name="connsiteX12" fmla="*/ 323799 w 353329"/>
                <a:gd name="connsiteY12" fmla="*/ 272008 h 285215"/>
                <a:gd name="connsiteX13" fmla="*/ 242525 w 353329"/>
                <a:gd name="connsiteY13" fmla="*/ 250565 h 285215"/>
                <a:gd name="connsiteX14" fmla="*/ 240778 w 353329"/>
                <a:gd name="connsiteY14" fmla="*/ 245437 h 285215"/>
                <a:gd name="connsiteX15" fmla="*/ 114738 w 353329"/>
                <a:gd name="connsiteY15" fmla="*/ 245437 h 285215"/>
                <a:gd name="connsiteX16" fmla="*/ 107002 w 353329"/>
                <a:gd name="connsiteY16" fmla="*/ 261448 h 285215"/>
                <a:gd name="connsiteX17" fmla="*/ 89362 w 353329"/>
                <a:gd name="connsiteY17" fmla="*/ 277128 h 285215"/>
                <a:gd name="connsiteX18" fmla="*/ 8087 w 353329"/>
                <a:gd name="connsiteY18" fmla="*/ 255685 h 285215"/>
                <a:gd name="connsiteX19" fmla="*/ 29530 w 353329"/>
                <a:gd name="connsiteY19" fmla="*/ 174411 h 285215"/>
                <a:gd name="connsiteX20" fmla="*/ 74608 w 353329"/>
                <a:gd name="connsiteY20" fmla="*/ 168300 h 285215"/>
                <a:gd name="connsiteX21" fmla="*/ 84581 w 353329"/>
                <a:gd name="connsiteY21" fmla="*/ 173119 h 285215"/>
                <a:gd name="connsiteX22" fmla="*/ 160736 w 353329"/>
                <a:gd name="connsiteY22" fmla="*/ 80595 h 285215"/>
                <a:gd name="connsiteX23" fmla="*/ 156112 w 353329"/>
                <a:gd name="connsiteY23" fmla="*/ 67019 h 285215"/>
                <a:gd name="connsiteX24" fmla="*/ 185163 w 353329"/>
                <a:gd name="connsiteY24" fmla="*/ 8087 h 2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329" h="285215">
                  <a:moveTo>
                    <a:pt x="185163" y="8087"/>
                  </a:moveTo>
                  <a:cubicBezTo>
                    <a:pt x="213528" y="-8435"/>
                    <a:pt x="249915" y="1165"/>
                    <a:pt x="266438" y="29529"/>
                  </a:cubicBezTo>
                  <a:cubicBezTo>
                    <a:pt x="282960" y="57894"/>
                    <a:pt x="273360" y="94281"/>
                    <a:pt x="244995" y="110804"/>
                  </a:cubicBezTo>
                  <a:cubicBezTo>
                    <a:pt x="223722" y="123195"/>
                    <a:pt x="197936" y="120893"/>
                    <a:pt x="179402" y="107001"/>
                  </a:cubicBezTo>
                  <a:lnTo>
                    <a:pt x="176872" y="104156"/>
                  </a:lnTo>
                  <a:lnTo>
                    <a:pt x="105920" y="190360"/>
                  </a:lnTo>
                  <a:lnTo>
                    <a:pt x="110804" y="195854"/>
                  </a:lnTo>
                  <a:lnTo>
                    <a:pt x="113808" y="218005"/>
                  </a:lnTo>
                  <a:lnTo>
                    <a:pt x="235589" y="218005"/>
                  </a:lnTo>
                  <a:lnTo>
                    <a:pt x="236413" y="205488"/>
                  </a:lnTo>
                  <a:cubicBezTo>
                    <a:pt x="240293" y="190780"/>
                    <a:pt x="249785" y="177552"/>
                    <a:pt x="263967" y="169291"/>
                  </a:cubicBezTo>
                  <a:cubicBezTo>
                    <a:pt x="292332" y="152769"/>
                    <a:pt x="328719" y="162369"/>
                    <a:pt x="345241" y="190734"/>
                  </a:cubicBezTo>
                  <a:cubicBezTo>
                    <a:pt x="361764" y="219098"/>
                    <a:pt x="352164" y="255486"/>
                    <a:pt x="323799" y="272008"/>
                  </a:cubicBezTo>
                  <a:cubicBezTo>
                    <a:pt x="295434" y="288530"/>
                    <a:pt x="259047" y="278930"/>
                    <a:pt x="242525" y="250565"/>
                  </a:cubicBezTo>
                  <a:lnTo>
                    <a:pt x="240778" y="245437"/>
                  </a:lnTo>
                  <a:lnTo>
                    <a:pt x="114738" y="245437"/>
                  </a:lnTo>
                  <a:lnTo>
                    <a:pt x="107002" y="261448"/>
                  </a:lnTo>
                  <a:cubicBezTo>
                    <a:pt x="102372" y="267625"/>
                    <a:pt x="96453" y="272997"/>
                    <a:pt x="89362" y="277128"/>
                  </a:cubicBezTo>
                  <a:cubicBezTo>
                    <a:pt x="60997" y="293650"/>
                    <a:pt x="24610" y="284050"/>
                    <a:pt x="8087" y="255685"/>
                  </a:cubicBezTo>
                  <a:cubicBezTo>
                    <a:pt x="-8435" y="227321"/>
                    <a:pt x="1165" y="190933"/>
                    <a:pt x="29530" y="174411"/>
                  </a:cubicBezTo>
                  <a:cubicBezTo>
                    <a:pt x="43712" y="166150"/>
                    <a:pt x="59900" y="164419"/>
                    <a:pt x="74608" y="168300"/>
                  </a:cubicBezTo>
                  <a:lnTo>
                    <a:pt x="84581" y="173119"/>
                  </a:lnTo>
                  <a:lnTo>
                    <a:pt x="160736" y="80595"/>
                  </a:lnTo>
                  <a:lnTo>
                    <a:pt x="156112" y="67019"/>
                  </a:lnTo>
                  <a:cubicBezTo>
                    <a:pt x="153172" y="44044"/>
                    <a:pt x="163890" y="20478"/>
                    <a:pt x="185163" y="8087"/>
                  </a:cubicBezTo>
                  <a:close/>
                </a:path>
              </a:pathLst>
            </a:cu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04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41815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4" presetClass="path" presetSubtype="0" accel="50000" decel="50000" fill="hold" nodeType="withEffect">
                                  <p:stCondLst>
                                    <p:cond delay="0"/>
                                  </p:stCondLst>
                                  <p:childTnLst>
                                    <p:animMotion origin="layout" path="M 0.00204 -0.11688 L 4.70513E-6 -1.69768E-6 " pathEditMode="relative" rAng="0" ptsTypes="AA">
                                      <p:cBhvr>
                                        <p:cTn id="9" dur="1000" fill="hold"/>
                                        <p:tgtEl>
                                          <p:spTgt spid="4"/>
                                        </p:tgtEl>
                                        <p:attrNameLst>
                                          <p:attrName>ppt_x</p:attrName>
                                          <p:attrName>ppt_y</p:attrName>
                                        </p:attrNameLst>
                                      </p:cBhvr>
                                      <p:rCtr x="-102" y="5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49017" y="3203938"/>
            <a:ext cx="3032784" cy="8514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How satisfied were you with the </a:t>
            </a:r>
            <a:r>
              <a:rPr lang="en-US" sz="1567" b="1" i="1" dirty="0">
                <a:gradFill>
                  <a:gsLst>
                    <a:gs pos="0">
                      <a:srgbClr val="FFFFFF"/>
                    </a:gs>
                    <a:gs pos="100000">
                      <a:srgbClr val="FFFFFF"/>
                    </a:gs>
                  </a:gsLst>
                  <a:lin ang="5400000" scaled="0"/>
                </a:gradFill>
                <a:ea typeface="Segoe UI" pitchFamily="34" charset="0"/>
                <a:cs typeface="Segoe UI" pitchFamily="34" charset="0"/>
              </a:rPr>
              <a:t>speaker(s)</a:t>
            </a:r>
            <a:r>
              <a:rPr lang="en-US" sz="1567" dirty="0">
                <a:gradFill>
                  <a:gsLst>
                    <a:gs pos="0">
                      <a:srgbClr val="FFFFFF"/>
                    </a:gs>
                    <a:gs pos="100000">
                      <a:srgbClr val="FFFFFF"/>
                    </a:gs>
                  </a:gsLst>
                  <a:lin ang="5400000" scaled="0"/>
                </a:gradFill>
                <a:ea typeface="Segoe UI" pitchFamily="34" charset="0"/>
                <a:cs typeface="Segoe UI" pitchFamily="34" charset="0"/>
              </a:rPr>
              <a:t>? </a:t>
            </a:r>
          </a:p>
        </p:txBody>
      </p:sp>
      <p:sp>
        <p:nvSpPr>
          <p:cNvPr id="33" name="Rectangle 32"/>
          <p:cNvSpPr/>
          <p:nvPr/>
        </p:nvSpPr>
        <p:spPr bwMode="auto">
          <a:xfrm>
            <a:off x="449014" y="2310737"/>
            <a:ext cx="3032784" cy="846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How satisfied were you with this </a:t>
            </a:r>
            <a:r>
              <a:rPr lang="en-US" sz="1567" b="1" i="1" dirty="0">
                <a:gradFill>
                  <a:gsLst>
                    <a:gs pos="0">
                      <a:srgbClr val="FFFFFF"/>
                    </a:gs>
                    <a:gs pos="100000">
                      <a:srgbClr val="FFFFFF"/>
                    </a:gs>
                  </a:gsLst>
                  <a:lin ang="5400000" scaled="0"/>
                </a:gradFill>
                <a:ea typeface="Segoe UI" pitchFamily="34" charset="0"/>
                <a:cs typeface="Segoe UI" pitchFamily="34" charset="0"/>
              </a:rPr>
              <a:t>session</a:t>
            </a:r>
            <a:r>
              <a:rPr lang="en-US" sz="1567" dirty="0">
                <a:gradFill>
                  <a:gsLst>
                    <a:gs pos="0">
                      <a:srgbClr val="FFFFFF"/>
                    </a:gs>
                    <a:gs pos="100000">
                      <a:srgbClr val="FFFFFF"/>
                    </a:gs>
                  </a:gsLst>
                  <a:lin ang="5400000" scaled="0"/>
                </a:gradFill>
                <a:ea typeface="Segoe UI" pitchFamily="34" charset="0"/>
                <a:cs typeface="Segoe UI" pitchFamily="34" charset="0"/>
              </a:rPr>
              <a:t>? </a:t>
            </a:r>
          </a:p>
        </p:txBody>
      </p:sp>
      <p:sp>
        <p:nvSpPr>
          <p:cNvPr id="35" name="Rectangle 34"/>
          <p:cNvSpPr/>
          <p:nvPr/>
        </p:nvSpPr>
        <p:spPr bwMode="auto">
          <a:xfrm>
            <a:off x="449017" y="4101783"/>
            <a:ext cx="3032784" cy="851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sz="1567" dirty="0">
                <a:gradFill>
                  <a:gsLst>
                    <a:gs pos="0">
                      <a:srgbClr val="FFFFFF"/>
                    </a:gs>
                    <a:gs pos="100000">
                      <a:srgbClr val="FFFFFF"/>
                    </a:gs>
                  </a:gsLst>
                  <a:lin ang="5400000" scaled="0"/>
                </a:gradFill>
                <a:ea typeface="Segoe UI" pitchFamily="34" charset="0"/>
                <a:cs typeface="Segoe UI" pitchFamily="34" charset="0"/>
              </a:rPr>
              <a:t>How valuable was the session’s </a:t>
            </a:r>
            <a:r>
              <a:rPr lang="en-US" sz="1567" b="1" i="1" dirty="0">
                <a:gradFill>
                  <a:gsLst>
                    <a:gs pos="0">
                      <a:srgbClr val="FFFFFF"/>
                    </a:gs>
                    <a:gs pos="100000">
                      <a:srgbClr val="FFFFFF"/>
                    </a:gs>
                  </a:gsLst>
                  <a:lin ang="5400000" scaled="0"/>
                </a:gradFill>
                <a:ea typeface="Segoe UI" pitchFamily="34" charset="0"/>
                <a:cs typeface="Segoe UI" pitchFamily="34" charset="0"/>
              </a:rPr>
              <a:t>content</a:t>
            </a:r>
            <a:r>
              <a:rPr lang="en-US" sz="1567"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449015" y="4999629"/>
            <a:ext cx="3032784" cy="89629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sz="1567" b="1" i="1" dirty="0">
                <a:gradFill>
                  <a:gsLst>
                    <a:gs pos="0">
                      <a:srgbClr val="FFFFFF"/>
                    </a:gs>
                    <a:gs pos="100000">
                      <a:srgbClr val="FFFFFF"/>
                    </a:gs>
                  </a:gsLst>
                  <a:lin ang="5400000" scaled="0"/>
                </a:gradFill>
                <a:ea typeface="Segoe UI" pitchFamily="34" charset="0"/>
                <a:cs typeface="Segoe UI" pitchFamily="34" charset="0"/>
              </a:rPr>
              <a:t>Comments</a:t>
            </a:r>
          </a:p>
        </p:txBody>
      </p:sp>
      <p:sp>
        <p:nvSpPr>
          <p:cNvPr id="2" name="Title 1"/>
          <p:cNvSpPr>
            <a:spLocks noGrp="1"/>
          </p:cNvSpPr>
          <p:nvPr>
            <p:ph type="title"/>
          </p:nvPr>
        </p:nvSpPr>
        <p:spPr/>
        <p:txBody>
          <a:bodyPr/>
          <a:lstStyle/>
          <a:p>
            <a:r>
              <a:rPr lang="en-US" dirty="0" smtClean="0"/>
              <a:t>How did we do? </a:t>
            </a:r>
            <a:br>
              <a:rPr lang="en-US" dirty="0" smtClean="0"/>
            </a:br>
            <a:r>
              <a:rPr lang="en-US" sz="3136" dirty="0">
                <a:solidFill>
                  <a:schemeClr val="tx2"/>
                </a:solidFill>
              </a:rPr>
              <a:t>Did today’s event meet your needs?</a:t>
            </a:r>
            <a:endParaRPr lang="en-US" sz="3136" dirty="0">
              <a:solidFill>
                <a:schemeClr val="tx2"/>
              </a:solidFill>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r="27831"/>
          <a:stretch/>
        </p:blipFill>
        <p:spPr>
          <a:xfrm>
            <a:off x="3556495" y="2310737"/>
            <a:ext cx="5825931" cy="3585190"/>
          </a:xfrm>
          <a:prstGeom prst="rect">
            <a:avLst/>
          </a:prstGeom>
          <a:noFill/>
          <a:ln>
            <a:noFill/>
          </a:ln>
        </p:spPr>
      </p:pic>
      <p:sp>
        <p:nvSpPr>
          <p:cNvPr id="8" name="Rectangle 7"/>
          <p:cNvSpPr/>
          <p:nvPr/>
        </p:nvSpPr>
        <p:spPr>
          <a:xfrm>
            <a:off x="270069" y="1872183"/>
            <a:ext cx="11472919" cy="400053"/>
          </a:xfrm>
          <a:prstGeom prst="rect">
            <a:avLst/>
          </a:prstGeom>
        </p:spPr>
        <p:txBody>
          <a:bodyPr wrap="square" lIns="179259">
            <a:spAutoFit/>
          </a:bodyPr>
          <a:lstStyle/>
          <a:p>
            <a:pPr defTabSz="914192"/>
            <a:r>
              <a:rPr lang="en-US" sz="1961" dirty="0">
                <a:solidFill>
                  <a:srgbClr val="68217A"/>
                </a:solidFill>
                <a:latin typeface="Segoe UI Light"/>
              </a:rPr>
              <a:t>We appreciate your feedback </a:t>
            </a:r>
            <a:endParaRPr lang="en-US" sz="1961" dirty="0">
              <a:solidFill>
                <a:srgbClr val="505050"/>
              </a:solidFill>
              <a:latin typeface="Segoe UI Light"/>
            </a:endParaRPr>
          </a:p>
        </p:txBody>
      </p:sp>
    </p:spTree>
    <p:extLst>
      <p:ext uri="{BB962C8B-B14F-4D97-AF65-F5344CB8AC3E}">
        <p14:creationId xmlns:p14="http://schemas.microsoft.com/office/powerpoint/2010/main" val="40342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nvGrpSpPr>
          <p:cNvPr id="16" name="Group 15"/>
          <p:cNvGrpSpPr/>
          <p:nvPr/>
        </p:nvGrpSpPr>
        <p:grpSpPr>
          <a:xfrm>
            <a:off x="4649467" y="2324658"/>
            <a:ext cx="484899" cy="481190"/>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3" name="Rectangle 2"/>
          <p:cNvSpPr/>
          <p:nvPr/>
        </p:nvSpPr>
        <p:spPr bwMode="auto">
          <a:xfrm>
            <a:off x="6347327" y="2324657"/>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399043" y="2813982"/>
            <a:ext cx="2481419" cy="1375872"/>
          </a:xfrm>
          <a:prstGeom prst="rect">
            <a:avLst/>
          </a:prstGeom>
          <a:noFill/>
        </p:spPr>
        <p:txBody>
          <a:bodyPr wrap="square" lIns="179285" tIns="143428" rIns="179285" bIns="143428" rtlCol="0">
            <a:spAutoFit/>
          </a:bodyPr>
          <a:lstStyle/>
          <a:p>
            <a:pPr defTabSz="896386">
              <a:lnSpc>
                <a:spcPct val="90000"/>
              </a:lnSpc>
              <a:spcAft>
                <a:spcPts val="588"/>
              </a:spcAft>
            </a:pPr>
            <a:r>
              <a:rPr lang="en-US" sz="3823" kern="0" spc="-49" dirty="0">
                <a:gradFill>
                  <a:gsLst>
                    <a:gs pos="2917">
                      <a:srgbClr val="FFFFFF"/>
                    </a:gs>
                    <a:gs pos="30000">
                      <a:srgbClr val="FFFFFF"/>
                    </a:gs>
                  </a:gsLst>
                  <a:lin ang="5400000" scaled="0"/>
                </a:gradFill>
                <a:latin typeface="Segoe UI Light"/>
              </a:rPr>
              <a:t>Intelligent </a:t>
            </a:r>
            <a:br>
              <a:rPr lang="en-US" sz="3823" kern="0" spc="-49" dirty="0">
                <a:gradFill>
                  <a:gsLst>
                    <a:gs pos="2917">
                      <a:srgbClr val="FFFFFF"/>
                    </a:gs>
                    <a:gs pos="30000">
                      <a:srgbClr val="FFFFFF"/>
                    </a:gs>
                  </a:gsLst>
                  <a:lin ang="5400000" scaled="0"/>
                </a:gradFill>
                <a:latin typeface="Segoe UI Light"/>
              </a:rPr>
            </a:br>
            <a:r>
              <a:rPr lang="en-US" sz="3823" kern="0" spc="-49" dirty="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kern="0" dirty="0">
                <a:gradFill>
                  <a:gsLst>
                    <a:gs pos="2917">
                      <a:srgbClr val="FFFFFF"/>
                    </a:gs>
                    <a:gs pos="30000">
                      <a:srgbClr val="FFFFFF"/>
                    </a:gs>
                  </a:gsLst>
                  <a:lin ang="5400000" scaled="0"/>
                </a:gradFill>
              </a:rPr>
              <a:t>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kern="0" dirty="0">
                <a:gradFill>
                  <a:gsLst>
                    <a:gs pos="2917">
                      <a:srgbClr val="FFFFFF"/>
                    </a:gs>
                    <a:gs pos="30000">
                      <a:srgbClr val="FFFFFF"/>
                    </a:gs>
                  </a:gsLst>
                  <a:lin ang="5400000" scaled="0"/>
                </a:gradFill>
              </a:rPr>
              <a:t>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should I do?</a:t>
            </a:r>
          </a:p>
        </p:txBody>
      </p:sp>
      <p:sp>
        <p:nvSpPr>
          <p:cNvPr id="31" name="TextBox 30"/>
          <p:cNvSpPr txBox="1"/>
          <p:nvPr/>
        </p:nvSpPr>
        <p:spPr>
          <a:xfrm>
            <a:off x="5956419"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249719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Thanks for Listening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5" name="Group 4"/>
          <p:cNvGrpSpPr/>
          <p:nvPr/>
        </p:nvGrpSpPr>
        <p:grpSpPr>
          <a:xfrm>
            <a:off x="2692289" y="1833397"/>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8" name="TextBox 7"/>
            <p:cNvSpPr txBox="1"/>
            <p:nvPr/>
          </p:nvSpPr>
          <p:spPr>
            <a:xfrm>
              <a:off x="3607358" y="2455754"/>
              <a:ext cx="3687745" cy="369332"/>
            </a:xfrm>
            <a:prstGeom prst="rect">
              <a:avLst/>
            </a:prstGeom>
            <a:noFill/>
          </p:spPr>
          <p:txBody>
            <a:bodyPr wrap="square" rtlCol="0">
              <a:spAutoFit/>
            </a:bodyPr>
            <a:lstStyle/>
            <a:p>
              <a:r>
                <a:rPr lang="en-GB" dirty="0" smtClean="0">
                  <a:latin typeface="Segoe UI Light" panose="020B0502040204020203" pitchFamily="34" charset="0"/>
                  <a:cs typeface="Segoe UI Light" panose="020B0502040204020203" pitchFamily="34" charset="0"/>
                </a:rPr>
                <a:t>bifurt@microsoft.com</a:t>
              </a:r>
              <a:endParaRPr lang="en-GB" dirty="0">
                <a:latin typeface="Segoe UI Light" panose="020B0502040204020203" pitchFamily="34" charset="0"/>
                <a:cs typeface="Segoe UI Light" panose="020B0502040204020203" pitchFamily="34" charset="0"/>
              </a:endParaRPr>
            </a:p>
          </p:txBody>
        </p:sp>
        <p:sp>
          <p:nvSpPr>
            <p:cNvPr id="9" name="TextBox 8"/>
            <p:cNvSpPr txBox="1"/>
            <p:nvPr/>
          </p:nvSpPr>
          <p:spPr>
            <a:xfrm>
              <a:off x="3607357" y="3293778"/>
              <a:ext cx="3687745" cy="369332"/>
            </a:xfrm>
            <a:prstGeom prst="rect">
              <a:avLst/>
            </a:prstGeom>
            <a:noFill/>
          </p:spPr>
          <p:txBody>
            <a:bodyPr wrap="square" rtlCol="0">
              <a:spAutoFit/>
            </a:bodyPr>
            <a:lstStyle/>
            <a:p>
              <a:r>
                <a:rPr lang="en-GB" dirty="0" smtClean="0">
                  <a:latin typeface="Segoe UI Light" panose="020B0502040204020203" pitchFamily="34" charset="0"/>
                  <a:cs typeface="Segoe UI Light" panose="020B0502040204020203" pitchFamily="34" charset="0"/>
                </a:rPr>
                <a:t>@</a:t>
              </a:r>
              <a:r>
                <a:rPr lang="en-GB" dirty="0" err="1" smtClean="0">
                  <a:latin typeface="Segoe UI Light" panose="020B0502040204020203" pitchFamily="34" charset="0"/>
                  <a:cs typeface="Segoe UI Light" panose="020B0502040204020203" pitchFamily="34" charset="0"/>
                </a:rPr>
                <a:t>Fur_Bi</a:t>
              </a:r>
              <a:endParaRPr lang="en-GB" dirty="0">
                <a:latin typeface="Segoe UI Light" panose="020B0502040204020203" pitchFamily="34" charset="0"/>
                <a:cs typeface="Segoe UI Light" panose="020B0502040204020203" pitchFamily="34" charset="0"/>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727" y="1833397"/>
            <a:ext cx="1470787" cy="2049958"/>
          </a:xfrm>
          <a:prstGeom prst="rect">
            <a:avLst/>
          </a:prstGeom>
        </p:spPr>
      </p:pic>
    </p:spTree>
    <p:extLst>
      <p:ext uri="{BB962C8B-B14F-4D97-AF65-F5344CB8AC3E}">
        <p14:creationId xmlns:p14="http://schemas.microsoft.com/office/powerpoint/2010/main" val="27153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Resources</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4247317"/>
          </a:xfrm>
          <a:prstGeom prst="rect">
            <a:avLst/>
          </a:prstGeom>
          <a:noFill/>
        </p:spPr>
        <p:txBody>
          <a:bodyPr wrap="square" rtlCol="0">
            <a:spAutoFit/>
          </a:bodyPr>
          <a:lstStyle/>
          <a:p>
            <a:pPr marL="285750" indent="-285750">
              <a:buFont typeface="Arial" panose="020B0604020202020204" pitchFamily="34" charset="0"/>
              <a:buChar char="•"/>
            </a:pPr>
            <a:r>
              <a:rPr lang="en-GB" dirty="0" smtClean="0">
                <a:hlinkClick r:id="rId4"/>
              </a:rPr>
              <a:t>Microsoft Azure Machine Learning Algorithm Cheat Sheet</a:t>
            </a:r>
            <a:endParaRPr lang="en-GB" dirty="0" smtClean="0"/>
          </a:p>
          <a:p>
            <a:pPr marL="285750" indent="-285750">
              <a:buFont typeface="Arial" panose="020B0604020202020204" pitchFamily="34" charset="0"/>
              <a:buChar char="•"/>
            </a:pPr>
            <a:r>
              <a:rPr lang="en-GB" dirty="0" smtClean="0"/>
              <a:t>Microsoft Azure Machine Leaning Documentation </a:t>
            </a:r>
            <a:r>
              <a:rPr lang="en-GB" dirty="0">
                <a:hlinkClick r:id="rId5"/>
              </a:rPr>
              <a:t>https://azure.microsoft.com/en-us/documentation/services/machine-learning</a:t>
            </a:r>
            <a:r>
              <a:rPr lang="en-GB" dirty="0" smtClean="0">
                <a:hlinkClick r:id="rId5"/>
              </a:rPr>
              <a:t>/</a:t>
            </a:r>
            <a:r>
              <a:rPr lang="en-GB" dirty="0" smtClean="0"/>
              <a:t> </a:t>
            </a:r>
          </a:p>
          <a:p>
            <a:pPr marL="285750" indent="-285750">
              <a:buFont typeface="Arial" panose="020B0604020202020204" pitchFamily="34" charset="0"/>
              <a:buChar char="•"/>
            </a:pPr>
            <a:r>
              <a:rPr lang="en-GB" dirty="0" smtClean="0"/>
              <a:t>Channel 9 getting started videos for Azure Machine Learning: </a:t>
            </a:r>
            <a:r>
              <a:rPr lang="en-GB" dirty="0" smtClean="0">
                <a:hlinkClick r:id="rId6"/>
              </a:rPr>
              <a:t>http://channel9.msdn.com/Search?term=Azure%20Machine%20Learning#ch9Search&amp;lang-en=en</a:t>
            </a:r>
            <a:r>
              <a:rPr lang="en-GB" dirty="0" smtClean="0"/>
              <a:t> </a:t>
            </a:r>
          </a:p>
          <a:p>
            <a:pPr marL="285750" indent="-285750">
              <a:buFont typeface="Arial" panose="020B0604020202020204" pitchFamily="34" charset="0"/>
              <a:buChar char="•"/>
            </a:pPr>
            <a:r>
              <a:rPr lang="en-GB" dirty="0" smtClean="0"/>
              <a:t>Using the Azure Machine Learning re-training API: </a:t>
            </a:r>
            <a:r>
              <a:rPr lang="en-GB" dirty="0" smtClean="0">
                <a:hlinkClick r:id="rId7"/>
              </a:rPr>
              <a:t>http://azure.microsoft.com/en-us/documentation/articles/machine-learning-retrain-models-programmatically/</a:t>
            </a:r>
            <a:r>
              <a:rPr lang="en-GB" dirty="0" smtClean="0"/>
              <a:t> </a:t>
            </a:r>
          </a:p>
          <a:p>
            <a:pPr marL="285750" indent="-285750">
              <a:buFont typeface="Arial" panose="020B0604020202020204" pitchFamily="34" charset="0"/>
              <a:buChar char="•"/>
            </a:pPr>
            <a:r>
              <a:rPr lang="en-GB" dirty="0" smtClean="0"/>
              <a:t>Azure Machine Learning webinars available online to sign up to: </a:t>
            </a:r>
            <a:r>
              <a:rPr lang="en-GB" dirty="0" smtClean="0">
                <a:hlinkClick r:id="rId8"/>
              </a:rPr>
              <a:t>https://azureinfo.microsoft.com/BigDataAdvancedAnalyticsWebinars.html</a:t>
            </a:r>
            <a:r>
              <a:rPr lang="en-GB" dirty="0" smtClean="0"/>
              <a:t> </a:t>
            </a:r>
          </a:p>
          <a:p>
            <a:pPr marL="285750" indent="-285750">
              <a:buFont typeface="Arial" panose="020B0604020202020204" pitchFamily="34" charset="0"/>
              <a:buChar char="•"/>
            </a:pPr>
            <a:r>
              <a:rPr lang="en-GB" dirty="0" smtClean="0"/>
              <a:t>Azure Machine Learning Blog: </a:t>
            </a:r>
            <a:r>
              <a:rPr lang="en-GB" dirty="0">
                <a:hlinkClick r:id="rId9"/>
              </a:rPr>
              <a:t>http://blogs.technet.com/b/machinelearning</a:t>
            </a:r>
            <a:r>
              <a:rPr lang="en-GB" dirty="0" smtClean="0">
                <a:hlinkClick r:id="rId9"/>
              </a:rPr>
              <a:t>/</a:t>
            </a:r>
            <a:r>
              <a:rPr lang="en-GB" dirty="0" smtClean="0"/>
              <a:t> </a:t>
            </a:r>
          </a:p>
          <a:p>
            <a:pPr marL="285750" indent="-285750">
              <a:buFont typeface="Arial" panose="020B0604020202020204" pitchFamily="34" charset="0"/>
              <a:buChar char="•"/>
            </a:pPr>
            <a:r>
              <a:rPr lang="en-GB" dirty="0" smtClean="0"/>
              <a:t>Introducing </a:t>
            </a:r>
            <a:r>
              <a:rPr lang="en-GB" dirty="0" err="1" smtClean="0"/>
              <a:t>Jupyter</a:t>
            </a:r>
            <a:r>
              <a:rPr lang="en-GB" dirty="0" smtClean="0"/>
              <a:t> Notebooks in Azure ML Studio: </a:t>
            </a:r>
            <a:r>
              <a:rPr lang="en-GB" dirty="0">
                <a:hlinkClick r:id="rId10"/>
              </a:rPr>
              <a:t>http://</a:t>
            </a:r>
            <a:r>
              <a:rPr lang="en-GB" dirty="0" smtClean="0">
                <a:hlinkClick r:id="rId10"/>
              </a:rPr>
              <a:t>blogs.technet.com/b/machinelearning/archive/2015/07/24/introducing-jupyter-notebooks-in-azure-ml-studio.aspx</a:t>
            </a:r>
            <a:r>
              <a:rPr lang="en-GB" dirty="0" smtClean="0"/>
              <a:t> </a:t>
            </a:r>
          </a:p>
          <a:p>
            <a:pPr marL="285750" indent="-285750">
              <a:buFont typeface="Arial" panose="020B0604020202020204" pitchFamily="34" charset="0"/>
              <a:buChar char="•"/>
            </a:pPr>
            <a:r>
              <a:rPr lang="en-GB" dirty="0" smtClean="0"/>
              <a:t>EXCEL add-in for Azure ML </a:t>
            </a:r>
            <a:r>
              <a:rPr lang="en-GB" dirty="0">
                <a:hlinkClick r:id="rId11"/>
              </a:rPr>
              <a:t>https://azure.microsoft.com/en-us/documentation/articles/machine-learning-excel-add-in-for-web-services</a:t>
            </a:r>
            <a:r>
              <a:rPr lang="en-GB" dirty="0" smtClean="0">
                <a:hlinkClick r:id="rId11"/>
              </a:rPr>
              <a:t>/</a:t>
            </a:r>
            <a:r>
              <a:rPr lang="en-GB" dirty="0" smtClean="0"/>
              <a:t>     </a:t>
            </a:r>
            <a:endParaRPr lang="en-GB" dirty="0"/>
          </a:p>
        </p:txBody>
      </p:sp>
    </p:spTree>
    <p:extLst>
      <p:ext uri="{BB962C8B-B14F-4D97-AF65-F5344CB8AC3E}">
        <p14:creationId xmlns:p14="http://schemas.microsoft.com/office/powerpoint/2010/main" val="1399628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28" dirty="0"/>
              <a:t>Transform data into intelligent action</a:t>
            </a:r>
          </a:p>
        </p:txBody>
      </p:sp>
      <p:sp>
        <p:nvSpPr>
          <p:cNvPr id="20" name="Rectangle 19"/>
          <p:cNvSpPr/>
          <p:nvPr/>
        </p:nvSpPr>
        <p:spPr>
          <a:xfrm>
            <a:off x="393635" y="6078705"/>
            <a:ext cx="642265"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299429" y="6300609"/>
            <a:ext cx="881292"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sz="1765" dirty="0"/>
          </a:p>
        </p:txBody>
      </p:sp>
      <p:sp>
        <p:nvSpPr>
          <p:cNvPr id="23" name="Rectangle 22"/>
          <p:cNvSpPr/>
          <p:nvPr/>
        </p:nvSpPr>
        <p:spPr>
          <a:xfrm>
            <a:off x="4575962" y="6300609"/>
            <a:ext cx="801021"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sz="1765" dirty="0"/>
          </a:p>
        </p:txBody>
      </p:sp>
      <p:sp>
        <p:nvSpPr>
          <p:cNvPr id="26" name="Rectangle 25"/>
          <p:cNvSpPr/>
          <p:nvPr/>
        </p:nvSpPr>
        <p:spPr>
          <a:xfrm>
            <a:off x="6647695" y="6303681"/>
            <a:ext cx="1050448"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sz="1765" dirty="0"/>
          </a:p>
        </p:txBody>
      </p:sp>
      <p:sp>
        <p:nvSpPr>
          <p:cNvPr id="27" name="Rectangle 26"/>
          <p:cNvSpPr/>
          <p:nvPr/>
        </p:nvSpPr>
        <p:spPr>
          <a:xfrm>
            <a:off x="8897224" y="6303022"/>
            <a:ext cx="929317"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sz="1765" dirty="0"/>
          </a:p>
        </p:txBody>
      </p:sp>
    </p:spTree>
    <p:extLst>
      <p:ext uri="{BB962C8B-B14F-4D97-AF65-F5344CB8AC3E}">
        <p14:creationId xmlns:p14="http://schemas.microsoft.com/office/powerpoint/2010/main" val="22032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059345"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059345"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059345"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059345" y="5752064"/>
            <a:ext cx="2889343"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Supply chain </a:t>
            </a:r>
            <a:br>
              <a:rPr lang="en-US" sz="1372" kern="0" dirty="0">
                <a:gradFill>
                  <a:gsLst>
                    <a:gs pos="1250">
                      <a:srgbClr val="505050"/>
                    </a:gs>
                    <a:gs pos="100000">
                      <a:srgbClr val="505050"/>
                    </a:gs>
                  </a:gsLst>
                  <a:lin ang="5400000" scaled="0"/>
                </a:gradFill>
                <a:cs typeface="Segoe UI" pitchFamily="34" charset="0"/>
              </a:rPr>
            </a:br>
            <a:r>
              <a:rPr lang="en-US" sz="1372" kern="0" dirty="0">
                <a:gradFill>
                  <a:gsLst>
                    <a:gs pos="1250">
                      <a:srgbClr val="505050"/>
                    </a:gs>
                    <a:gs pos="100000">
                      <a:srgbClr val="505050"/>
                    </a:gs>
                  </a:gsLst>
                  <a:lin ang="5400000" scaled="0"/>
                </a:gradFill>
                <a:cs typeface="Segoe UI" pitchFamily="34" charset="0"/>
              </a:rPr>
              <a:t>management</a:t>
            </a:r>
          </a:p>
        </p:txBody>
      </p:sp>
      <p:sp>
        <p:nvSpPr>
          <p:cNvPr id="122" name="Rectangle 121"/>
          <p:cNvSpPr/>
          <p:nvPr/>
        </p:nvSpPr>
        <p:spPr bwMode="auto">
          <a:xfrm>
            <a:off x="6131345" y="2835544"/>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131345" y="356467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131345" y="4293806"/>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03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03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75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Customer acquisition </a:t>
            </a:r>
          </a:p>
        </p:txBody>
      </p:sp>
      <p:sp>
        <p:nvSpPr>
          <p:cNvPr id="154" name="Rectangle 153"/>
          <p:cNvSpPr/>
          <p:nvPr/>
        </p:nvSpPr>
        <p:spPr bwMode="auto">
          <a:xfrm>
            <a:off x="275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75346"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75346"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smtClean="0"/>
              <a:t>Cortana Analytics scenarios</a:t>
            </a:r>
            <a:endParaRPr lang="en-US" dirty="0"/>
          </a:p>
        </p:txBody>
      </p:sp>
      <p:grpSp>
        <p:nvGrpSpPr>
          <p:cNvPr id="55" name="Group 54"/>
          <p:cNvGrpSpPr/>
          <p:nvPr/>
        </p:nvGrpSpPr>
        <p:grpSpPr>
          <a:xfrm>
            <a:off x="3375446" y="3032409"/>
            <a:ext cx="393029" cy="266675"/>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66" name="Group 65"/>
          <p:cNvGrpSpPr/>
          <p:nvPr/>
        </p:nvGrpSpPr>
        <p:grpSpPr bwMode="black">
          <a:xfrm>
            <a:off x="9225546" y="3709433"/>
            <a:ext cx="455892" cy="370889"/>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70" name="Group 69"/>
          <p:cNvGrpSpPr/>
          <p:nvPr/>
        </p:nvGrpSpPr>
        <p:grpSpPr>
          <a:xfrm>
            <a:off x="6295668" y="3688276"/>
            <a:ext cx="413209" cy="413209"/>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solidFill>
                  <a:srgbClr val="FFFFFF"/>
                </a:solidFill>
              </a:rPr>
              <a:t>EXAMPLE SOLUTIONS</a:t>
            </a:r>
          </a:p>
        </p:txBody>
      </p:sp>
      <p:grpSp>
        <p:nvGrpSpPr>
          <p:cNvPr id="95" name="Group 94"/>
          <p:cNvGrpSpPr/>
          <p:nvPr/>
        </p:nvGrpSpPr>
        <p:grpSpPr bwMode="black">
          <a:xfrm>
            <a:off x="448352" y="1470539"/>
            <a:ext cx="422587" cy="471730"/>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112" name="Group 111"/>
          <p:cNvGrpSpPr/>
          <p:nvPr/>
        </p:nvGrpSpPr>
        <p:grpSpPr>
          <a:xfrm>
            <a:off x="9225547" y="4438508"/>
            <a:ext cx="320219" cy="371004"/>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Sales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Finance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Customer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Operations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5690744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Machine Learning (ML)</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59" y="2457179"/>
            <a:ext cx="4066499" cy="2946594"/>
          </a:xfrm>
          <a:prstGeom prst="rect">
            <a:avLst/>
          </a:prstGeom>
        </p:spPr>
      </p:pic>
      <p:sp>
        <p:nvSpPr>
          <p:cNvPr id="9" name="TextBox 3"/>
          <p:cNvSpPr txBox="1"/>
          <p:nvPr/>
        </p:nvSpPr>
        <p:spPr>
          <a:xfrm>
            <a:off x="5031074" y="2743236"/>
            <a:ext cx="7018686" cy="1138773"/>
          </a:xfrm>
          <a:prstGeom prst="rect">
            <a:avLst/>
          </a:prstGeom>
          <a:noFill/>
        </p:spPr>
        <p:txBody>
          <a:bodyPr wrap="square" rtlCol="0">
            <a:spAutoFit/>
          </a:bodyPr>
          <a:lstStyle/>
          <a:p>
            <a:r>
              <a:rPr lang="en-GB" sz="3200" dirty="0" smtClean="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10" name="TextBox 5"/>
          <p:cNvSpPr txBox="1"/>
          <p:nvPr/>
        </p:nvSpPr>
        <p:spPr>
          <a:xfrm>
            <a:off x="5031074" y="4505401"/>
            <a:ext cx="7018686" cy="584775"/>
          </a:xfrm>
          <a:prstGeom prst="rect">
            <a:avLst/>
          </a:prstGeom>
          <a:noFill/>
        </p:spPr>
        <p:txBody>
          <a:bodyPr wrap="square" rtlCol="0">
            <a:spAutoFit/>
          </a:bodyPr>
          <a:lstStyle/>
          <a:p>
            <a:r>
              <a:rPr lang="en-GB" sz="3200" b="1" dirty="0" smtClean="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Tree>
    <p:extLst>
      <p:ext uri="{BB962C8B-B14F-4D97-AF65-F5344CB8AC3E}">
        <p14:creationId xmlns:p14="http://schemas.microsoft.com/office/powerpoint/2010/main" val="3426045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251" y="4431404"/>
            <a:ext cx="1828800"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343" y="1922213"/>
            <a:ext cx="1828800" cy="18288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4431404"/>
            <a:ext cx="1828800" cy="18288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737" y="1922213"/>
            <a:ext cx="1828800" cy="18288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949" y="4431404"/>
            <a:ext cx="1828800" cy="1828800"/>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56739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Why now?</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745037" y="104753"/>
            <a:ext cx="1167709" cy="12523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64" name="Picture 6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8" name="TextBox 7"/>
          <p:cNvSpPr txBox="1"/>
          <p:nvPr/>
        </p:nvSpPr>
        <p:spPr>
          <a:xfrm>
            <a:off x="3235510" y="3603067"/>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
        <p:nvSpPr>
          <p:cNvPr id="65" name="TextBox 64"/>
          <p:cNvSpPr txBox="1"/>
          <p:nvPr/>
        </p:nvSpPr>
        <p:spPr>
          <a:xfrm>
            <a:off x="5529975" y="3588404"/>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
        <p:nvSpPr>
          <p:cNvPr id="67" name="TextBox 66"/>
          <p:cNvSpPr txBox="1"/>
          <p:nvPr/>
        </p:nvSpPr>
        <p:spPr>
          <a:xfrm>
            <a:off x="8365922" y="3551130"/>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Tree>
    <p:extLst>
      <p:ext uri="{BB962C8B-B14F-4D97-AF65-F5344CB8AC3E}">
        <p14:creationId xmlns:p14="http://schemas.microsoft.com/office/powerpoint/2010/main" val="168508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p:cNvCxnSpPr/>
          <p:nvPr/>
        </p:nvCxnSpPr>
        <p:spPr>
          <a:xfrm>
            <a:off x="4593419" y="3299852"/>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Rectangle 31"/>
          <p:cNvSpPr/>
          <p:nvPr/>
        </p:nvSpPr>
        <p:spPr>
          <a:xfrm>
            <a:off x="2319102" y="2665150"/>
            <a:ext cx="2593948" cy="88913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Business Knowledge</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82" name="Rectangle 19"/>
          <p:cNvSpPr/>
          <p:nvPr/>
        </p:nvSpPr>
        <p:spPr>
          <a:xfrm>
            <a:off x="2319102" y="3942070"/>
            <a:ext cx="2593947" cy="918994"/>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Data Preparation</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80" name="Rectangle 15"/>
          <p:cNvSpPr/>
          <p:nvPr/>
        </p:nvSpPr>
        <p:spPr>
          <a:xfrm>
            <a:off x="2319102" y="5271244"/>
            <a:ext cx="2593946" cy="579414"/>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Modelling</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78" name="Rectangle 14"/>
          <p:cNvSpPr/>
          <p:nvPr/>
        </p:nvSpPr>
        <p:spPr>
          <a:xfrm>
            <a:off x="5472315" y="5909289"/>
            <a:ext cx="2593947" cy="575047"/>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Evaluation</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72" name="Rectangle 11"/>
          <p:cNvSpPr/>
          <p:nvPr/>
        </p:nvSpPr>
        <p:spPr>
          <a:xfrm>
            <a:off x="5472316" y="2665150"/>
            <a:ext cx="2593947" cy="90562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Data Understanding</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63" name="Rectangle 4"/>
          <p:cNvSpPr/>
          <p:nvPr/>
        </p:nvSpPr>
        <p:spPr>
          <a:xfrm>
            <a:off x="208993" y="1799368"/>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Idea</a:t>
            </a:r>
          </a:p>
        </p:txBody>
      </p:sp>
      <p:sp>
        <p:nvSpPr>
          <p:cNvPr id="66" name="Rectangle 8"/>
          <p:cNvSpPr/>
          <p:nvPr/>
        </p:nvSpPr>
        <p:spPr>
          <a:xfrm>
            <a:off x="208992" y="2817975"/>
            <a:ext cx="1504709" cy="59740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87" name="Rectangle 41"/>
          <p:cNvSpPr/>
          <p:nvPr/>
        </p:nvSpPr>
        <p:spPr>
          <a:xfrm>
            <a:off x="8959396" y="5909289"/>
            <a:ext cx="2978390"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89" name="Straight Arrow Connector 44"/>
          <p:cNvCxnSpPr>
            <a:stCxn id="63" idx="2"/>
            <a:endCxn id="66" idx="0"/>
          </p:cNvCxnSpPr>
          <p:nvPr/>
        </p:nvCxnSpPr>
        <p:spPr>
          <a:xfrm flipH="1">
            <a:off x="961347" y="2378783"/>
            <a:ext cx="1" cy="439192"/>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a:stCxn id="66" idx="3"/>
            <a:endCxn id="84" idx="1"/>
          </p:cNvCxnSpPr>
          <p:nvPr/>
        </p:nvCxnSpPr>
        <p:spPr>
          <a:xfrm flipV="1">
            <a:off x="1713701" y="3109718"/>
            <a:ext cx="605401" cy="6962"/>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a:off x="3616076" y="3554285"/>
            <a:ext cx="0" cy="387785"/>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flipH="1">
            <a:off x="8959396" y="6198997"/>
            <a:ext cx="578078"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flipH="1">
            <a:off x="3616075" y="4861064"/>
            <a:ext cx="1" cy="41018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Machine Learning Process Model</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endCxn id="87" idx="1"/>
          </p:cNvCxnSpPr>
          <p:nvPr/>
        </p:nvCxnSpPr>
        <p:spPr>
          <a:xfrm>
            <a:off x="8034364" y="6198996"/>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2"/>
            <a:endCxn id="78" idx="1"/>
          </p:cNvCxnSpPr>
          <p:nvPr/>
        </p:nvCxnSpPr>
        <p:spPr>
          <a:xfrm rot="16200000" flipH="1">
            <a:off x="4371118" y="5095615"/>
            <a:ext cx="346155" cy="1856240"/>
          </a:xfrm>
          <a:prstGeom prst="bentConnector2">
            <a:avLst/>
          </a:prstGeom>
          <a:ln w="28575">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5"/>
          <p:cNvCxnSpPr/>
          <p:nvPr/>
        </p:nvCxnSpPr>
        <p:spPr>
          <a:xfrm rot="10800000">
            <a:off x="4910003" y="2982500"/>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8" idx="0"/>
            <a:endCxn id="72" idx="2"/>
          </p:cNvCxnSpPr>
          <p:nvPr/>
        </p:nvCxnSpPr>
        <p:spPr>
          <a:xfrm flipV="1">
            <a:off x="6769289" y="3570779"/>
            <a:ext cx="1" cy="233851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0" y="6461332"/>
            <a:ext cx="2764465" cy="338554"/>
          </a:xfrm>
          <a:prstGeom prst="rect">
            <a:avLst/>
          </a:prstGeom>
          <a:noFill/>
        </p:spPr>
        <p:txBody>
          <a:bodyPr wrap="square" rtlCol="0">
            <a:spAutoFit/>
          </a:bodyPr>
          <a:lstStyle/>
          <a:p>
            <a:r>
              <a:rPr lang="en-GB" sz="1600" i="1" dirty="0" smtClean="0">
                <a:solidFill>
                  <a:srgbClr val="00A4EF"/>
                </a:solidFill>
              </a:rPr>
              <a:t>Based on the </a:t>
            </a:r>
            <a:r>
              <a:rPr lang="en-GB" sz="1600" i="1" dirty="0" smtClean="0">
                <a:solidFill>
                  <a:srgbClr val="00A4EF"/>
                </a:solidFill>
                <a:hlinkClick r:id="rId4"/>
              </a:rPr>
              <a:t>CRISP-DM Model</a:t>
            </a:r>
            <a:endParaRPr lang="en-GB" sz="1600" i="1" dirty="0">
              <a:solidFill>
                <a:srgbClr val="00A4EF"/>
              </a:solidFill>
            </a:endParaRPr>
          </a:p>
        </p:txBody>
      </p:sp>
    </p:spTree>
    <p:extLst>
      <p:ext uri="{BB962C8B-B14F-4D97-AF65-F5344CB8AC3E}">
        <p14:creationId xmlns:p14="http://schemas.microsoft.com/office/powerpoint/2010/main" val="342406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2876</Words>
  <Application>Microsoft Office PowerPoint</Application>
  <PresentationFormat>Widescreen</PresentationFormat>
  <Paragraphs>301</Paragraphs>
  <Slides>31</Slides>
  <Notes>28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Arial</vt:lpstr>
      <vt:lpstr>Calibri</vt:lpstr>
      <vt:lpstr>Calibri Light</vt:lpstr>
      <vt:lpstr>Consolas</vt:lpstr>
      <vt:lpstr>MS PGothic</vt:lpstr>
      <vt:lpstr>Segoe Condensed</vt:lpstr>
      <vt:lpstr>Segoe UI</vt:lpstr>
      <vt:lpstr>Segoe UI Light</vt:lpstr>
      <vt:lpstr>Segoe UI Semibold</vt:lpstr>
      <vt:lpstr>Segoe UI Semilight</vt:lpstr>
      <vt:lpstr>Times New Roman</vt:lpstr>
      <vt:lpstr>Wingdings</vt:lpstr>
      <vt:lpstr>Office Theme</vt:lpstr>
      <vt:lpstr>COLOR TEMPLATE</vt:lpstr>
      <vt:lpstr>Microsoft Azure Machine Learning</vt:lpstr>
      <vt:lpstr>Accelerating the speed of business</vt:lpstr>
      <vt:lpstr>PowerPoint Presentation</vt:lpstr>
      <vt:lpstr>Cortana Analytics Suite Transform data into intelligent action</vt:lpstr>
      <vt:lpstr>Cortana Analytics scenarios</vt:lpstr>
      <vt:lpstr>What is Machine Learning (ML)</vt:lpstr>
      <vt:lpstr>What is Machine Learning (ML)</vt:lpstr>
      <vt:lpstr>Why now?</vt:lpstr>
      <vt:lpstr>Machine Learning Process Model</vt:lpstr>
      <vt:lpstr>What is Azure Machine Learning</vt:lpstr>
      <vt:lpstr>What is Azure Machine Learning</vt:lpstr>
      <vt:lpstr>Azure Machine Learning Pricing</vt:lpstr>
      <vt:lpstr>Azure Machine Learning Pricing</vt:lpstr>
      <vt:lpstr>Azure ML Studio Demo</vt:lpstr>
      <vt:lpstr>Our Scenario</vt:lpstr>
      <vt:lpstr>Azure ML Studio Demo</vt:lpstr>
      <vt:lpstr>Our Scenario</vt:lpstr>
      <vt:lpstr>Azure ML Studio Demo</vt:lpstr>
      <vt:lpstr>Azure ML Studio Demo</vt:lpstr>
      <vt:lpstr>Azure ML Studio Demo</vt:lpstr>
      <vt:lpstr>Machine Learning API’s</vt:lpstr>
      <vt:lpstr>What is Project Oxford?</vt:lpstr>
      <vt:lpstr>PowerPoint Presentation</vt:lpstr>
      <vt:lpstr>PowerPoint Presentation</vt:lpstr>
      <vt:lpstr>PowerPoint Presentation</vt:lpstr>
      <vt:lpstr>Next Steps</vt:lpstr>
      <vt:lpstr>Learn More Online</vt:lpstr>
      <vt:lpstr>Connect with  IoT Innovators</vt:lpstr>
      <vt:lpstr>How did we do?  Did today’s event meet your needs?</vt:lpstr>
      <vt:lpstr>Thanks for Listening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Bianca Furtuna</dc:creator>
  <cp:lastModifiedBy>Bianca Furtuna</cp:lastModifiedBy>
  <cp:revision>19</cp:revision>
  <dcterms:created xsi:type="dcterms:W3CDTF">2015-09-22T12:31:21Z</dcterms:created>
  <dcterms:modified xsi:type="dcterms:W3CDTF">2015-12-09T15:17:41Z</dcterms:modified>
</cp:coreProperties>
</file>